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2"/>
  </p:notesMasterIdLst>
  <p:handoutMasterIdLst>
    <p:handoutMasterId r:id="rId33"/>
  </p:handoutMasterIdLst>
  <p:sldIdLst>
    <p:sldId id="547" r:id="rId2"/>
    <p:sldId id="550" r:id="rId3"/>
    <p:sldId id="946" r:id="rId4"/>
    <p:sldId id="991" r:id="rId5"/>
    <p:sldId id="990" r:id="rId6"/>
    <p:sldId id="992" r:id="rId7"/>
    <p:sldId id="1019" r:id="rId8"/>
    <p:sldId id="993" r:id="rId9"/>
    <p:sldId id="1018" r:id="rId10"/>
    <p:sldId id="995" r:id="rId11"/>
    <p:sldId id="997" r:id="rId12"/>
    <p:sldId id="996" r:id="rId13"/>
    <p:sldId id="1016" r:id="rId14"/>
    <p:sldId id="1017" r:id="rId15"/>
    <p:sldId id="999" r:id="rId16"/>
    <p:sldId id="998" r:id="rId17"/>
    <p:sldId id="1000" r:id="rId18"/>
    <p:sldId id="1001" r:id="rId19"/>
    <p:sldId id="1002" r:id="rId20"/>
    <p:sldId id="1003" r:id="rId21"/>
    <p:sldId id="1004" r:id="rId22"/>
    <p:sldId id="1005" r:id="rId23"/>
    <p:sldId id="1006" r:id="rId24"/>
    <p:sldId id="1014" r:id="rId25"/>
    <p:sldId id="1020" r:id="rId26"/>
    <p:sldId id="1012" r:id="rId27"/>
    <p:sldId id="562" r:id="rId28"/>
    <p:sldId id="554" r:id="rId29"/>
    <p:sldId id="552" r:id="rId30"/>
    <p:sldId id="553" r:id="rId31"/>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6615"/>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5" autoAdjust="0"/>
    <p:restoredTop sz="94660"/>
  </p:normalViewPr>
  <p:slideViewPr>
    <p:cSldViewPr>
      <p:cViewPr varScale="1">
        <p:scale>
          <a:sx n="84" d="100"/>
          <a:sy n="84" d="100"/>
        </p:scale>
        <p:origin x="96"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Inheritance</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normAutofit/>
          </a:bodyPr>
          <a:lstStyle/>
          <a:p>
            <a:r>
              <a:rPr lang="en-CA" dirty="0"/>
              <a:t>Inheritance</a:t>
            </a:r>
            <a:endParaRPr lang="en-CA" dirty="0">
              <a:latin typeface="Consolas" panose="020B0609020204030204" pitchFamily="49" charset="0"/>
              <a:cs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4CD78002-F4E3-49C3-A4C3-938D621430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6288"/>
    </mc:Choice>
    <mc:Fallback xmlns="">
      <p:transition spd="slow" advTm="1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Constructors and destructors</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We require a constructor, and the first initialization of the</a:t>
            </a:r>
            <a:br>
              <a:rPr lang="en-US" dirty="0"/>
            </a:br>
            <a:r>
              <a:rPr lang="en-US" dirty="0"/>
              <a:t>constructor is to call the constructor of the base class</a:t>
            </a:r>
          </a:p>
          <a:p>
            <a:pPr lvl="1"/>
            <a:r>
              <a:rPr lang="en-US" dirty="0"/>
              <a:t>With arguments if appropriate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Sized_linked_list</a:t>
            </a:r>
            <a:r>
              <a:rPr lang="en-US" sz="1500" dirty="0">
                <a:solidFill>
                  <a:prstClr val="black"/>
                </a:solidFill>
                <a:latin typeface="Consolas" panose="020B0609020204030204" pitchFamily="49" charset="0"/>
              </a:rPr>
              <a:t>::</a:t>
            </a:r>
            <a:r>
              <a:rPr lang="en-US" sz="1500" dirty="0" err="1">
                <a:solidFill>
                  <a:prstClr val="black"/>
                </a:solidFill>
                <a:latin typeface="Consolas" panose="020B0609020204030204" pitchFamily="49" charset="0"/>
              </a:rPr>
              <a:t>Sized_linked_list</a:t>
            </a:r>
            <a:r>
              <a:rPr lang="en-US"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Linked_list</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list_size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0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 Empty constructor</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p:txBody>
      </p:sp>
      <p:sp>
        <p:nvSpPr>
          <p:cNvPr id="5" name="Rectangle: Rounded Corners 4">
            <a:extLst>
              <a:ext uri="{FF2B5EF4-FFF2-40B4-BE49-F238E27FC236}">
                <a16:creationId xmlns:a16="http://schemas.microsoft.com/office/drawing/2014/main" id="{2FA92A82-CCB8-4D5B-B1B4-4036ABF7DB6F}"/>
              </a:ext>
            </a:extLst>
          </p:cNvPr>
          <p:cNvSpPr/>
          <p:nvPr/>
        </p:nvSpPr>
        <p:spPr>
          <a:xfrm>
            <a:off x="1297351" y="3152398"/>
            <a:ext cx="1474449"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066F3D-20A5-418C-99FB-47B5AD95E5AA}"/>
              </a:ext>
            </a:extLst>
          </p:cNvPr>
          <p:cNvSpPr/>
          <p:nvPr/>
        </p:nvSpPr>
        <p:spPr>
          <a:xfrm>
            <a:off x="1297350" y="3440430"/>
            <a:ext cx="1690473"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36B2A38F-BC9A-4C88-980F-A74E2384E65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56141041"/>
      </p:ext>
    </p:extLst>
  </p:cSld>
  <p:clrMapOvr>
    <a:masterClrMapping/>
  </p:clrMapOvr>
  <mc:AlternateContent xmlns:mc="http://schemas.openxmlformats.org/markup-compatibility/2006" xmlns:p14="http://schemas.microsoft.com/office/powerpoint/2010/main">
    <mc:Choice Requires="p14">
      <p:transition spd="slow" p14:dur="2000" advTm="42705"/>
    </mc:Choice>
    <mc:Fallback xmlns="">
      <p:transition spd="slow" advTm="4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5" grpId="0" animBg="1"/>
      <p:bldP spid="5" grpId="1"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Overriding member functions</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Now, we completely override the size member function by simply</a:t>
            </a:r>
            <a:br>
              <a:rPr lang="en-US" dirty="0"/>
            </a:br>
            <a:r>
              <a:rPr lang="en-US" dirty="0" err="1"/>
              <a:t>simply</a:t>
            </a:r>
            <a:r>
              <a:rPr lang="en-US" dirty="0"/>
              <a:t> re-implementing it</a:t>
            </a: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This function is completely overwritten</a:t>
            </a: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std::</a:t>
            </a:r>
            <a:r>
              <a:rPr lang="en-US" sz="1500" dirty="0" err="1">
                <a:solidFill>
                  <a:prstClr val="black"/>
                </a:solidFill>
                <a:latin typeface="Consolas" panose="020B0609020204030204" pitchFamily="49" charset="0"/>
              </a:rPr>
              <a:t>size_t</a:t>
            </a: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Sized_linked_list</a:t>
            </a:r>
            <a:r>
              <a:rPr lang="en-US" sz="1500" dirty="0">
                <a:solidFill>
                  <a:prstClr val="black"/>
                </a:solidFill>
                <a:latin typeface="Consolas" panose="020B0609020204030204" pitchFamily="49" charset="0"/>
              </a:rPr>
              <a:t>::size() const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return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list_size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0A2C6B1A-9D83-4200-980F-9243B3923F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3566056"/>
      </p:ext>
    </p:extLst>
  </p:cSld>
  <p:clrMapOvr>
    <a:masterClrMapping/>
  </p:clrMapOvr>
  <mc:AlternateContent xmlns:mc="http://schemas.openxmlformats.org/markup-compatibility/2006" xmlns:p14="http://schemas.microsoft.com/office/powerpoint/2010/main">
    <mc:Choice Requires="p14">
      <p:transition spd="slow" p14:dur="2000" advTm="36137"/>
    </mc:Choice>
    <mc:Fallback xmlns="">
      <p:transition spd="slow" advTm="3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Adding to existing functionality</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For push front and push back,</a:t>
            </a:r>
            <a:br>
              <a:rPr lang="en-US" dirty="0"/>
            </a:br>
            <a:r>
              <a:rPr lang="en-US" dirty="0"/>
              <a:t>	the base class implementations do most of the work</a:t>
            </a:r>
          </a:p>
          <a:p>
            <a:pPr lvl="1"/>
            <a:r>
              <a:rPr lang="en-US" dirty="0"/>
              <a:t>We only have to increment or decrement </a:t>
            </a:r>
            <a:r>
              <a:rPr lang="en-US" dirty="0" err="1">
                <a:latin typeface="Consolas" panose="020B0609020204030204" pitchFamily="49" charset="0"/>
              </a:rPr>
              <a:t>list_size</a:t>
            </a:r>
            <a:r>
              <a:rPr lang="en-US" dirty="0">
                <a:latin typeface="Consolas" panose="020B0609020204030204" pitchFamily="49"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Sized_linked_list</a:t>
            </a:r>
            <a:r>
              <a:rPr lang="en-US" sz="1500" dirty="0">
                <a:solidFill>
                  <a:prstClr val="black"/>
                </a:solidFill>
                <a:latin typeface="Consolas" panose="020B0609020204030204" pitchFamily="49" charset="0"/>
              </a:rPr>
              <a:t>::</a:t>
            </a:r>
            <a:r>
              <a:rPr lang="en-US" sz="1500" dirty="0" err="1">
                <a:solidFill>
                  <a:prstClr val="black"/>
                </a:solidFill>
                <a:latin typeface="Consolas" panose="020B0609020204030204" pitchFamily="49" charset="0"/>
              </a:rPr>
              <a:t>push_front</a:t>
            </a:r>
            <a:r>
              <a:rPr lang="en-US" sz="1500" dirty="0">
                <a:solidFill>
                  <a:prstClr val="black"/>
                </a:solidFill>
                <a:latin typeface="Consolas" panose="020B0609020204030204" pitchFamily="49" charset="0"/>
              </a:rPr>
              <a:t>( double </a:t>
            </a:r>
            <a:r>
              <a:rPr lang="en-US" sz="1500" dirty="0" err="1">
                <a:solidFill>
                  <a:prstClr val="black"/>
                </a:solidFill>
                <a:latin typeface="Consolas" panose="020B0609020204030204" pitchFamily="49" charset="0"/>
              </a:rPr>
              <a:t>new_value</a:t>
            </a:r>
            <a:r>
              <a:rPr lang="en-US" sz="15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 Begin critical code: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b="1" dirty="0">
                <a:solidFill>
                  <a:srgbClr val="FF0000"/>
                </a:solidFill>
                <a:latin typeface="Consolas" panose="020B0609020204030204" pitchFamily="49" charset="0"/>
              </a:rPr>
              <a:t>        </a:t>
            </a:r>
            <a:r>
              <a:rPr lang="en-US" sz="1500" b="1" dirty="0" err="1">
                <a:solidFill>
                  <a:srgbClr val="FF0000"/>
                </a:solidFill>
                <a:latin typeface="Consolas" panose="020B0609020204030204" pitchFamily="49" charset="0"/>
              </a:rPr>
              <a:t>Linked_list</a:t>
            </a:r>
            <a:r>
              <a:rPr lang="en-US" sz="1500" b="1" dirty="0">
                <a:solidFill>
                  <a:srgbClr val="FF0000"/>
                </a:solidFill>
                <a:latin typeface="Consolas" panose="020B0609020204030204" pitchFamily="49" charset="0"/>
              </a:rPr>
              <a:t>::</a:t>
            </a:r>
            <a:r>
              <a:rPr lang="en-US" sz="1500" b="1" dirty="0" err="1">
                <a:solidFill>
                  <a:srgbClr val="FF0000"/>
                </a:solidFill>
                <a:latin typeface="Consolas" panose="020B0609020204030204" pitchFamily="49" charset="0"/>
              </a:rPr>
              <a:t>push_front</a:t>
            </a:r>
            <a:r>
              <a:rPr lang="en-US" sz="1500" b="1" dirty="0">
                <a:solidFill>
                  <a:srgbClr val="FF0000"/>
                </a:solidFill>
                <a:latin typeface="Consolas" panose="020B0609020204030204" pitchFamily="49" charset="0"/>
              </a:rPr>
              <a:t>( </a:t>
            </a:r>
            <a:r>
              <a:rPr lang="en-US" sz="1500" b="1" dirty="0" err="1">
                <a:solidFill>
                  <a:srgbClr val="FF0000"/>
                </a:solidFill>
                <a:latin typeface="Consolas" panose="020B0609020204030204" pitchFamily="49" charset="0"/>
              </a:rPr>
              <a:t>new_value</a:t>
            </a:r>
            <a:r>
              <a:rPr lang="en-US" sz="1500" b="1" dirty="0">
                <a:solidFill>
                  <a:srgbClr val="FF0000"/>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list_size</a:t>
            </a:r>
            <a:r>
              <a:rPr lang="en-US" sz="1500" dirty="0">
                <a:solidFill>
                  <a:prstClr val="black"/>
                </a:solidFill>
                <a:latin typeface="Consolas" panose="020B0609020204030204" pitchFamily="49"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 End critical code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Sized_linked_list</a:t>
            </a:r>
            <a:r>
              <a:rPr lang="en-US" sz="1500" dirty="0">
                <a:solidFill>
                  <a:prstClr val="black"/>
                </a:solidFill>
                <a:latin typeface="Consolas" panose="020B0609020204030204" pitchFamily="49" charset="0"/>
              </a:rPr>
              <a:t>::</a:t>
            </a:r>
            <a:r>
              <a:rPr lang="en-US" sz="1500" dirty="0" err="1">
                <a:solidFill>
                  <a:prstClr val="black"/>
                </a:solidFill>
                <a:latin typeface="Consolas" panose="020B0609020204030204" pitchFamily="49" charset="0"/>
              </a:rPr>
              <a:t>pop_front</a:t>
            </a: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 Begin critical code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b="1" dirty="0">
                <a:solidFill>
                  <a:srgbClr val="FF0000"/>
                </a:solidFill>
                <a:latin typeface="Consolas" panose="020B0609020204030204" pitchFamily="49" charset="0"/>
              </a:rPr>
              <a:t>        </a:t>
            </a:r>
            <a:r>
              <a:rPr lang="en-US" sz="1500" b="1" dirty="0" err="1">
                <a:solidFill>
                  <a:srgbClr val="FF0000"/>
                </a:solidFill>
                <a:latin typeface="Consolas" panose="020B0609020204030204" pitchFamily="49" charset="0"/>
              </a:rPr>
              <a:t>Linked_list</a:t>
            </a:r>
            <a:r>
              <a:rPr lang="en-US" sz="1500" b="1" dirty="0">
                <a:solidFill>
                  <a:srgbClr val="FF0000"/>
                </a:solidFill>
                <a:latin typeface="Consolas" panose="020B0609020204030204" pitchFamily="49" charset="0"/>
              </a:rPr>
              <a:t>::</a:t>
            </a:r>
            <a:r>
              <a:rPr lang="en-US" sz="1500" b="1" dirty="0" err="1">
                <a:solidFill>
                  <a:srgbClr val="FF0000"/>
                </a:solidFill>
                <a:latin typeface="Consolas" panose="020B0609020204030204" pitchFamily="49" charset="0"/>
              </a:rPr>
              <a:t>pop_front</a:t>
            </a:r>
            <a:r>
              <a:rPr lang="en-US" sz="1500" b="1" dirty="0">
                <a:solidFill>
                  <a:srgbClr val="FF0000"/>
                </a:solidFill>
                <a:latin typeface="Consolas" panose="020B0609020204030204" pitchFamily="49" charset="0"/>
              </a:rPr>
              <a:t>( </a:t>
            </a:r>
            <a:r>
              <a:rPr lang="en-US" sz="1500" b="1" dirty="0" err="1">
                <a:solidFill>
                  <a:srgbClr val="FF0000"/>
                </a:solidFill>
                <a:latin typeface="Consolas" panose="020B0609020204030204" pitchFamily="49" charset="0"/>
              </a:rPr>
              <a:t>new_value</a:t>
            </a:r>
            <a:r>
              <a:rPr lang="en-US" sz="1500" b="1" dirty="0">
                <a:solidFill>
                  <a:srgbClr val="FF0000"/>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list_size</a:t>
            </a:r>
            <a:r>
              <a:rPr lang="en-US" sz="1500" dirty="0">
                <a:solidFill>
                  <a:prstClr val="black"/>
                </a:solidFill>
                <a:latin typeface="Consolas" panose="020B0609020204030204" pitchFamily="49"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 End critical code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p:txBody>
      </p:sp>
      <p:sp>
        <p:nvSpPr>
          <p:cNvPr id="5" name="Rectangle: Rounded Corners 4">
            <a:extLst>
              <a:ext uri="{FF2B5EF4-FFF2-40B4-BE49-F238E27FC236}">
                <a16:creationId xmlns:a16="http://schemas.microsoft.com/office/drawing/2014/main" id="{86949277-377F-499E-8A66-AA4031899B59}"/>
              </a:ext>
            </a:extLst>
          </p:cNvPr>
          <p:cNvSpPr/>
          <p:nvPr/>
        </p:nvSpPr>
        <p:spPr>
          <a:xfrm>
            <a:off x="2135158" y="3417570"/>
            <a:ext cx="3960440"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C029288-E8BE-4581-BB87-63D8F465D4EF}"/>
              </a:ext>
            </a:extLst>
          </p:cNvPr>
          <p:cNvSpPr/>
          <p:nvPr/>
        </p:nvSpPr>
        <p:spPr>
          <a:xfrm>
            <a:off x="2131720" y="5350217"/>
            <a:ext cx="3960440"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9C9147D-5CA1-402D-8287-6DDE93400F50}"/>
              </a:ext>
            </a:extLst>
          </p:cNvPr>
          <p:cNvSpPr/>
          <p:nvPr/>
        </p:nvSpPr>
        <p:spPr>
          <a:xfrm>
            <a:off x="2138596" y="3728601"/>
            <a:ext cx="1512168"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3B79C1B-DC7C-482E-9AA0-552F23A1E585}"/>
              </a:ext>
            </a:extLst>
          </p:cNvPr>
          <p:cNvSpPr/>
          <p:nvPr/>
        </p:nvSpPr>
        <p:spPr>
          <a:xfrm>
            <a:off x="2135158" y="5661248"/>
            <a:ext cx="1512168"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EC15ED04-CADA-4F96-B5D4-6B087B71DA1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53511771"/>
      </p:ext>
    </p:extLst>
  </p:cSld>
  <p:clrMapOvr>
    <a:masterClrMapping/>
  </p:clrMapOvr>
  <mc:AlternateContent xmlns:mc="http://schemas.openxmlformats.org/markup-compatibility/2006" xmlns:p14="http://schemas.microsoft.com/office/powerpoint/2010/main">
    <mc:Choice Requires="p14">
      <p:transition spd="slow" p14:dur="2000" advTm="69793"/>
    </mc:Choice>
    <mc:Fallback xmlns="">
      <p:transition spd="slow" advTm="6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animBg="1"/>
      <p:bldP spid="6" grpId="1"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7B79-8E9D-4785-B716-F640C40DDBFA}"/>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40E8C973-2177-4872-A956-F9367F5754ED}"/>
              </a:ext>
            </a:extLst>
          </p:cNvPr>
          <p:cNvSpPr>
            <a:spLocks noGrp="1"/>
          </p:cNvSpPr>
          <p:nvPr>
            <p:ph idx="1"/>
          </p:nvPr>
        </p:nvSpPr>
        <p:spPr/>
        <p:txBody>
          <a:bodyPr/>
          <a:lstStyle/>
          <a:p>
            <a:r>
              <a:rPr lang="en-US" dirty="0"/>
              <a:t>Now we can use this new class:</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a:t>
            </a:r>
            <a:r>
              <a:rPr lang="en-US" dirty="0" err="1">
                <a:latin typeface="Consolas" panose="020B0609020204030204" pitchFamily="49" charset="0"/>
              </a:rPr>
              <a:t>Linked_list</a:t>
            </a:r>
            <a:r>
              <a:rPr lang="en-US" dirty="0">
                <a:latin typeface="Consolas" panose="020B0609020204030204" pitchFamily="49" charset="0"/>
              </a:rPr>
              <a:t> slow{};</a:t>
            </a:r>
          </a:p>
          <a:p>
            <a:pPr marL="800100" lvl="2" indent="0">
              <a:buNone/>
            </a:pPr>
            <a:r>
              <a:rPr lang="en-US" dirty="0">
                <a:latin typeface="Consolas" panose="020B0609020204030204" pitchFamily="49" charset="0"/>
              </a:rPr>
              <a:t>    </a:t>
            </a:r>
            <a:r>
              <a:rPr lang="en-US" dirty="0" err="1">
                <a:latin typeface="Consolas" panose="020B0609020204030204" pitchFamily="49" charset="0"/>
              </a:rPr>
              <a:t>Sized_linked_list</a:t>
            </a:r>
            <a:r>
              <a:rPr lang="en-US" dirty="0">
                <a:latin typeface="Consolas" panose="020B0609020204030204" pitchFamily="49" charset="0"/>
              </a:rPr>
              <a:t> fast{};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for ( int k{0}; k &lt;= 1000; ++k ) {</a:t>
            </a:r>
          </a:p>
          <a:p>
            <a:pPr marL="800100" lvl="2" indent="0">
              <a:buNone/>
            </a:pPr>
            <a:r>
              <a:rPr lang="en-US" dirty="0">
                <a:latin typeface="Consolas" panose="020B0609020204030204" pitchFamily="49" charset="0"/>
              </a:rPr>
              <a:t>        </a:t>
            </a:r>
            <a:r>
              <a:rPr lang="en-US" dirty="0" err="1">
                <a:latin typeface="Consolas" panose="020B0609020204030204" pitchFamily="49" charset="0"/>
              </a:rPr>
              <a:t>slow.push_front</a:t>
            </a:r>
            <a:r>
              <a:rPr lang="en-US" dirty="0">
                <a:latin typeface="Consolas" panose="020B0609020204030204" pitchFamily="49" charset="0"/>
              </a:rPr>
              <a:t>( 0.1*k );</a:t>
            </a:r>
          </a:p>
          <a:p>
            <a:pPr marL="800100" lvl="2" indent="0">
              <a:buNone/>
            </a:pPr>
            <a:r>
              <a:rPr lang="en-US" dirty="0">
                <a:latin typeface="Consolas" panose="020B0609020204030204" pitchFamily="49" charset="0"/>
              </a:rPr>
              <a:t>        </a:t>
            </a:r>
            <a:r>
              <a:rPr lang="en-US" dirty="0" err="1">
                <a:latin typeface="Consolas" panose="020B0609020204030204" pitchFamily="49" charset="0"/>
              </a:rPr>
              <a:t>fast.push_front</a:t>
            </a:r>
            <a:r>
              <a:rPr lang="en-US" dirty="0">
                <a:latin typeface="Consolas" panose="020B0609020204030204" pitchFamily="49" charset="0"/>
              </a:rPr>
              <a:t>( 0.1*k );</a:t>
            </a:r>
          </a:p>
          <a:p>
            <a:pPr marL="800100" lvl="2" indent="0">
              <a:buNone/>
            </a:pPr>
            <a:r>
              <a:rPr lang="en-US" dirty="0">
                <a:latin typeface="Consolas" panose="020B0609020204030204" pitchFamily="49" charset="0"/>
              </a:rPr>
              <a:t>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slow.size</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fast.size</a:t>
            </a:r>
            <a:r>
              <a:rPr lang="en-US" dirty="0">
                <a:latin typeface="Consolas" panose="020B0609020204030204" pitchFamily="49" charset="0"/>
              </a:rPr>
              <a:t>()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p>
        </p:txBody>
      </p:sp>
      <p:sp>
        <p:nvSpPr>
          <p:cNvPr id="6" name="TextBox 5">
            <a:extLst>
              <a:ext uri="{FF2B5EF4-FFF2-40B4-BE49-F238E27FC236}">
                <a16:creationId xmlns:a16="http://schemas.microsoft.com/office/drawing/2014/main" id="{7CD8190E-AB02-4527-BC63-C08F038AF5F8}"/>
              </a:ext>
            </a:extLst>
          </p:cNvPr>
          <p:cNvSpPr txBox="1"/>
          <p:nvPr/>
        </p:nvSpPr>
        <p:spPr>
          <a:xfrm>
            <a:off x="5652120" y="2060848"/>
            <a:ext cx="1512168" cy="1015663"/>
          </a:xfrm>
          <a:prstGeom prst="rect">
            <a:avLst/>
          </a:prstGeom>
          <a:noFill/>
        </p:spPr>
        <p:txBody>
          <a:bodyPr wrap="square">
            <a:spAutoFit/>
          </a:bodyPr>
          <a:lstStyle/>
          <a:p>
            <a:r>
              <a:rPr lang="en-US" sz="2000" dirty="0">
                <a:solidFill>
                  <a:srgbClr val="0070C0"/>
                </a:solidFill>
                <a:latin typeface="Georgia" panose="02040502050405020303" pitchFamily="18" charset="0"/>
              </a:rPr>
              <a:t>Output:</a:t>
            </a:r>
          </a:p>
          <a:p>
            <a:r>
              <a:rPr lang="en-US" sz="2000" dirty="0">
                <a:solidFill>
                  <a:srgbClr val="0070C0"/>
                </a:solidFill>
                <a:latin typeface="Consolas" panose="020B0609020204030204" pitchFamily="49" charset="0"/>
              </a:rPr>
              <a:t>   1001</a:t>
            </a:r>
          </a:p>
          <a:p>
            <a:r>
              <a:rPr lang="en-US" sz="2000" dirty="0">
                <a:solidFill>
                  <a:srgbClr val="0070C0"/>
                </a:solidFill>
                <a:latin typeface="Consolas" panose="020B0609020204030204" pitchFamily="49" charset="0"/>
              </a:rPr>
              <a:t>   1001</a:t>
            </a:r>
            <a:endParaRPr lang="en-US" sz="2000" dirty="0">
              <a:solidFill>
                <a:srgbClr val="0070C0"/>
              </a:solidFill>
            </a:endParaRPr>
          </a:p>
        </p:txBody>
      </p:sp>
      <p:pic>
        <p:nvPicPr>
          <p:cNvPr id="8" name="Audio 7">
            <a:hlinkClick r:id="" action="ppaction://media"/>
            <a:extLst>
              <a:ext uri="{FF2B5EF4-FFF2-40B4-BE49-F238E27FC236}">
                <a16:creationId xmlns:a16="http://schemas.microsoft.com/office/drawing/2014/main" id="{215042B6-C227-444C-A41C-A7BFABCE5F4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51111281"/>
      </p:ext>
    </p:extLst>
  </p:cSld>
  <p:clrMapOvr>
    <a:masterClrMapping/>
  </p:clrMapOvr>
  <mc:AlternateContent xmlns:mc="http://schemas.openxmlformats.org/markup-compatibility/2006" xmlns:p14="http://schemas.microsoft.com/office/powerpoint/2010/main">
    <mc:Choice Requires="p14">
      <p:transition spd="slow" p14:dur="2000" advTm="54085"/>
    </mc:Choice>
    <mc:Fallback xmlns="">
      <p:transition spd="slow" advTm="5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7B79-8E9D-4785-B716-F640C40DDBFA}"/>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40E8C973-2177-4872-A956-F9367F5754ED}"/>
              </a:ext>
            </a:extLst>
          </p:cNvPr>
          <p:cNvSpPr>
            <a:spLocks noGrp="1"/>
          </p:cNvSpPr>
          <p:nvPr>
            <p:ph idx="1"/>
          </p:nvPr>
        </p:nvSpPr>
        <p:spPr/>
        <p:txBody>
          <a:bodyPr/>
          <a:lstStyle/>
          <a:p>
            <a:r>
              <a:rPr lang="en-US" dirty="0"/>
              <a:t>Is this really working?</a:t>
            </a:r>
          </a:p>
          <a:p>
            <a:pPr lvl="1"/>
            <a:r>
              <a:rPr lang="en-US" dirty="0"/>
              <a:t>Our example does not </a:t>
            </a:r>
            <a:r>
              <a:rPr lang="en-US" i="1" dirty="0"/>
              <a:t>demonstrate</a:t>
            </a:r>
            <a:r>
              <a:rPr lang="en-US" dirty="0"/>
              <a:t> that any of this works</a:t>
            </a:r>
          </a:p>
          <a:p>
            <a:pPr lvl="1"/>
            <a:r>
              <a:rPr lang="en-US" dirty="0"/>
              <a:t>You could put print statements in each member functions to see:</a:t>
            </a:r>
          </a:p>
          <a:p>
            <a:pPr lvl="2"/>
            <a:r>
              <a:rPr lang="en-US" dirty="0"/>
              <a:t>Which member functions are being called</a:t>
            </a:r>
          </a:p>
          <a:p>
            <a:pPr lvl="2"/>
            <a:r>
              <a:rPr lang="en-US" dirty="0"/>
              <a:t>The order in which the member functions are being called</a:t>
            </a:r>
          </a:p>
          <a:p>
            <a:pPr marL="914400" lvl="2" indent="0">
              <a:buNone/>
            </a:pPr>
            <a:endParaRPr lang="en-US" sz="1600" dirty="0">
              <a:latin typeface="Consolas" panose="020B0609020204030204" pitchFamily="49" charset="0"/>
            </a:endParaRPr>
          </a:p>
          <a:p>
            <a:pPr marL="9144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"Calling </a:t>
            </a:r>
            <a:r>
              <a:rPr lang="en-US" sz="1600" dirty="0" err="1">
                <a:latin typeface="Consolas" panose="020B0609020204030204" pitchFamily="49" charset="0"/>
              </a:rPr>
              <a:t>Linked_list</a:t>
            </a:r>
            <a:r>
              <a:rPr lang="en-US" sz="1600" dirty="0">
                <a:latin typeface="Consolas" panose="020B0609020204030204" pitchFamily="49" charset="0"/>
              </a:rPr>
              <a:t>::size()" &lt;&lt; std::</a:t>
            </a:r>
            <a:r>
              <a:rPr lang="en-US" sz="1600" dirty="0" err="1">
                <a:latin typeface="Consolas" panose="020B0609020204030204" pitchFamily="49" charset="0"/>
              </a:rPr>
              <a:t>endl</a:t>
            </a:r>
            <a:r>
              <a:rPr lang="en-US" sz="1600" dirty="0">
                <a:latin typeface="Consolas" panose="020B0609020204030204" pitchFamily="49" charset="0"/>
              </a:rPr>
              <a:t>;</a:t>
            </a:r>
          </a:p>
          <a:p>
            <a:pPr marL="91440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"Calling </a:t>
            </a:r>
            <a:r>
              <a:rPr lang="en-US" sz="1600" dirty="0" err="1">
                <a:latin typeface="Consolas" panose="020B0609020204030204" pitchFamily="49" charset="0"/>
              </a:rPr>
              <a:t>Sized_linked_list</a:t>
            </a:r>
            <a:r>
              <a:rPr lang="en-US" sz="1600" dirty="0">
                <a:latin typeface="Consolas" panose="020B0609020204030204" pitchFamily="49" charset="0"/>
              </a:rPr>
              <a:t>::size()" </a:t>
            </a:r>
          </a:p>
          <a:p>
            <a:pPr marL="914400" lvl="2" indent="0">
              <a:buNone/>
            </a:pPr>
            <a:r>
              <a:rPr lang="en-US" sz="1600" dirty="0">
                <a:latin typeface="Consolas" panose="020B0609020204030204" pitchFamily="49" charset="0"/>
              </a:rPr>
              <a:t>                &lt;&lt; std::</a:t>
            </a:r>
            <a:r>
              <a:rPr lang="en-US" sz="1600" dirty="0" err="1">
                <a:latin typeface="Consolas" panose="020B0609020204030204" pitchFamily="49" charset="0"/>
              </a:rPr>
              <a:t>endl</a:t>
            </a:r>
            <a:r>
              <a:rPr lang="en-US" sz="16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7BC51DB9-648B-4B7A-86D9-C01483ADFBA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00902981"/>
      </p:ext>
    </p:extLst>
  </p:cSld>
  <p:clrMapOvr>
    <a:masterClrMapping/>
  </p:clrMapOvr>
  <mc:AlternateContent xmlns:mc="http://schemas.openxmlformats.org/markup-compatibility/2006" xmlns:p14="http://schemas.microsoft.com/office/powerpoint/2010/main">
    <mc:Choice Requires="p14">
      <p:transition spd="slow" p14:dur="2000" advTm="63790"/>
    </mc:Choice>
    <mc:Fallback xmlns="">
      <p:transition spd="slow" advTm="6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9515-EF32-4473-8384-991DEBAB201C}"/>
              </a:ext>
            </a:extLst>
          </p:cNvPr>
          <p:cNvSpPr>
            <a:spLocks noGrp="1"/>
          </p:cNvSpPr>
          <p:nvPr>
            <p:ph type="title"/>
          </p:nvPr>
        </p:nvSpPr>
        <p:spPr/>
        <p:txBody>
          <a:bodyPr/>
          <a:lstStyle/>
          <a:p>
            <a:r>
              <a:rPr lang="en-US" dirty="0"/>
              <a:t>Extending the functionality of a class</a:t>
            </a:r>
          </a:p>
        </p:txBody>
      </p:sp>
      <p:sp>
        <p:nvSpPr>
          <p:cNvPr id="3" name="Content Placeholder 2">
            <a:extLst>
              <a:ext uri="{FF2B5EF4-FFF2-40B4-BE49-F238E27FC236}">
                <a16:creationId xmlns:a16="http://schemas.microsoft.com/office/drawing/2014/main" id="{1C2CECDC-E52C-4B70-81E9-06A44F7377EF}"/>
              </a:ext>
            </a:extLst>
          </p:cNvPr>
          <p:cNvSpPr>
            <a:spLocks noGrp="1"/>
          </p:cNvSpPr>
          <p:nvPr>
            <p:ph idx="1"/>
          </p:nvPr>
        </p:nvSpPr>
        <p:spPr/>
        <p:txBody>
          <a:bodyPr/>
          <a:lstStyle/>
          <a:p>
            <a:r>
              <a:rPr lang="en-US" dirty="0"/>
              <a:t>Let us compare changes between a simple linked list and one that includes a </a:t>
            </a:r>
            <a:r>
              <a:rPr lang="en-US" dirty="0" err="1">
                <a:latin typeface="Consolas" panose="020B0609020204030204" pitchFamily="49" charset="0"/>
              </a:rPr>
              <a:t>p_list_tail</a:t>
            </a:r>
            <a:r>
              <a:rPr lang="en-US" dirty="0">
                <a:latin typeface="Consolas" panose="020B0609020204030204" pitchFamily="49" charset="0"/>
              </a:rPr>
              <a:t>_</a:t>
            </a:r>
            <a:r>
              <a:rPr lang="en-US" dirty="0"/>
              <a:t> member variable:</a:t>
            </a:r>
          </a:p>
          <a:p>
            <a:endParaRPr lang="en-US" dirty="0"/>
          </a:p>
          <a:p>
            <a:pPr lvl="1"/>
            <a:endParaRPr lang="en-US" dirty="0"/>
          </a:p>
          <a:p>
            <a:endParaRPr lang="en-US" dirty="0"/>
          </a:p>
        </p:txBody>
      </p:sp>
      <p:graphicFrame>
        <p:nvGraphicFramePr>
          <p:cNvPr id="5" name="Table 5">
            <a:extLst>
              <a:ext uri="{FF2B5EF4-FFF2-40B4-BE49-F238E27FC236}">
                <a16:creationId xmlns:a16="http://schemas.microsoft.com/office/drawing/2014/main" id="{9BB6CB2A-90DE-47A4-9B80-E45EBAEB3868}"/>
              </a:ext>
            </a:extLst>
          </p:cNvPr>
          <p:cNvGraphicFramePr>
            <a:graphicFrameLocks noGrp="1"/>
          </p:cNvGraphicFramePr>
          <p:nvPr>
            <p:extLst>
              <p:ext uri="{D42A27DB-BD31-4B8C-83A1-F6EECF244321}">
                <p14:modId xmlns:p14="http://schemas.microsoft.com/office/powerpoint/2010/main" val="1507307563"/>
              </p:ext>
            </p:extLst>
          </p:nvPr>
        </p:nvGraphicFramePr>
        <p:xfrm>
          <a:off x="863588" y="2606096"/>
          <a:ext cx="7524836" cy="3876040"/>
        </p:xfrm>
        <a:graphic>
          <a:graphicData uri="http://schemas.openxmlformats.org/drawingml/2006/table">
            <a:tbl>
              <a:tblPr firstRow="1" bandRow="1">
                <a:tableStyleId>{2D5ABB26-0587-4C30-8999-92F81FD0307C}</a:tableStyleId>
              </a:tblPr>
              <a:tblGrid>
                <a:gridCol w="3240360">
                  <a:extLst>
                    <a:ext uri="{9D8B030D-6E8A-4147-A177-3AD203B41FA5}">
                      <a16:colId xmlns:a16="http://schemas.microsoft.com/office/drawing/2014/main" val="183477182"/>
                    </a:ext>
                  </a:extLst>
                </a:gridCol>
                <a:gridCol w="4284476">
                  <a:extLst>
                    <a:ext uri="{9D8B030D-6E8A-4147-A177-3AD203B41FA5}">
                      <a16:colId xmlns:a16="http://schemas.microsoft.com/office/drawing/2014/main" val="2304022079"/>
                    </a:ext>
                  </a:extLst>
                </a:gridCol>
              </a:tblGrid>
              <a:tr h="370840">
                <a:tc>
                  <a:txBody>
                    <a:bodyPr/>
                    <a:lstStyle/>
                    <a:p>
                      <a:pPr algn="ctr"/>
                      <a:r>
                        <a:rPr lang="en-US" b="1" dirty="0">
                          <a:latin typeface="Georgia" panose="02040502050405020303" pitchFamily="18" charset="0"/>
                        </a:rPr>
                        <a:t>Member function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Georgia" panose="02040502050405020303" pitchFamily="18" charset="0"/>
                        </a:rPr>
                        <a:t>Variations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014333"/>
                  </a:ext>
                </a:extLst>
              </a:tr>
              <a:tr h="370840">
                <a:tc>
                  <a:txBody>
                    <a:bodyPr/>
                    <a:lstStyle/>
                    <a:p>
                      <a:r>
                        <a:rPr lang="en-US" dirty="0">
                          <a:latin typeface="Consolas" panose="020B0609020204030204" pitchFamily="49" charset="0"/>
                        </a:rPr>
                        <a:t>bool empty() const</a:t>
                      </a:r>
                    </a:p>
                  </a:txBody>
                  <a:tcPr anchor="ct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No change</a:t>
                      </a:r>
                    </a:p>
                  </a:txBody>
                  <a:tcP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160606649"/>
                  </a:ext>
                </a:extLst>
              </a:tr>
              <a:tr h="370840">
                <a:tc>
                  <a:txBody>
                    <a:bodyPr/>
                    <a:lstStyle/>
                    <a:p>
                      <a:r>
                        <a:rPr lang="en-US" dirty="0">
                          <a:latin typeface="Consolas" panose="020B0609020204030204" pitchFamily="49" charset="0"/>
                        </a:rPr>
                        <a:t>std::</a:t>
                      </a:r>
                      <a:r>
                        <a:rPr lang="en-US" dirty="0" err="1">
                          <a:latin typeface="Consolas" panose="020B0609020204030204" pitchFamily="49" charset="0"/>
                        </a:rPr>
                        <a:t>size_t</a:t>
                      </a:r>
                      <a:r>
                        <a:rPr lang="en-US" dirty="0">
                          <a:latin typeface="Consolas" panose="020B0609020204030204" pitchFamily="49" charset="0"/>
                        </a:rPr>
                        <a:t> size() const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No change</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256946815"/>
                  </a:ext>
                </a:extLst>
              </a:tr>
              <a:tr h="370840">
                <a:tc>
                  <a:txBody>
                    <a:bodyPr/>
                    <a:lstStyle/>
                    <a:p>
                      <a:r>
                        <a:rPr lang="en-US" dirty="0">
                          <a:latin typeface="Consolas" panose="020B0609020204030204" pitchFamily="49" charset="0"/>
                        </a:rPr>
                        <a:t>double front() const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No change</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8940273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onsolas" panose="020B0609020204030204" pitchFamily="49" charset="0"/>
                        </a:rPr>
                        <a:t>double back() const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New member function</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994428391"/>
                  </a:ext>
                </a:extLst>
              </a:tr>
              <a:tr h="370840">
                <a:tc>
                  <a:txBody>
                    <a:bodyPr/>
                    <a:lstStyle/>
                    <a:p>
                      <a:r>
                        <a:rPr lang="en-US" dirty="0">
                          <a:latin typeface="Consolas" panose="020B0609020204030204" pitchFamily="49" charset="0"/>
                        </a:rPr>
                        <a:t>void </a:t>
                      </a:r>
                      <a:r>
                        <a:rPr lang="en-US" dirty="0" err="1">
                          <a:latin typeface="Consolas" panose="020B0609020204030204" pitchFamily="49" charset="0"/>
                        </a:rPr>
                        <a:t>push_front</a:t>
                      </a:r>
                      <a:r>
                        <a:rPr lang="en-US" dirty="0">
                          <a:latin typeface="Consolas" panose="020B0609020204030204" pitchFamily="49" charset="0"/>
                        </a:rPr>
                        <a: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Perform same action as before and possibly update </a:t>
                      </a:r>
                      <a:r>
                        <a:rPr lang="en-US" dirty="0" err="1">
                          <a:latin typeface="Consolas" panose="020B0609020204030204" pitchFamily="49" charset="0"/>
                        </a:rPr>
                        <a:t>p_list_tail</a:t>
                      </a:r>
                      <a:r>
                        <a:rPr lang="en-US" dirty="0">
                          <a:latin typeface="Consolas" panose="020B0609020204030204" pitchFamily="49" charset="0"/>
                        </a:rPr>
                        <a:t>_</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798550670"/>
                  </a:ext>
                </a:extLst>
              </a:tr>
              <a:tr h="370840">
                <a:tc>
                  <a:txBody>
                    <a:bodyPr/>
                    <a:lstStyle/>
                    <a:p>
                      <a:r>
                        <a:rPr lang="en-US" dirty="0">
                          <a:latin typeface="Consolas" panose="020B0609020204030204" pitchFamily="49" charset="0"/>
                        </a:rPr>
                        <a:t>void </a:t>
                      </a:r>
                      <a:r>
                        <a:rPr lang="en-US" dirty="0" err="1">
                          <a:latin typeface="Consolas" panose="020B0609020204030204" pitchFamily="49" charset="0"/>
                        </a:rPr>
                        <a:t>push_back</a:t>
                      </a:r>
                      <a:r>
                        <a:rPr lang="en-US" dirty="0">
                          <a:latin typeface="Consolas" panose="020B0609020204030204" pitchFamily="49" charset="0"/>
                        </a:rPr>
                        <a: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New member function</a:t>
                      </a:r>
                      <a:endParaRPr lang="en-US" dirty="0">
                        <a:latin typeface="Consolas" panose="020B0609020204030204" pitchFamily="49" charset="0"/>
                      </a:endParaRP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2446707711"/>
                  </a:ext>
                </a:extLst>
              </a:tr>
              <a:tr h="370840">
                <a:tc>
                  <a:txBody>
                    <a:bodyPr/>
                    <a:lstStyle/>
                    <a:p>
                      <a:r>
                        <a:rPr lang="en-US" dirty="0">
                          <a:latin typeface="Consolas" panose="020B0609020204030204" pitchFamily="49" charset="0"/>
                        </a:rPr>
                        <a:t>void </a:t>
                      </a:r>
                      <a:r>
                        <a:rPr lang="en-US" dirty="0" err="1">
                          <a:latin typeface="Consolas" panose="020B0609020204030204" pitchFamily="49" charset="0"/>
                        </a:rPr>
                        <a:t>pop_front</a:t>
                      </a:r>
                      <a:r>
                        <a:rPr lang="en-US" dirty="0">
                          <a:latin typeface="Consolas" panose="020B0609020204030204" pitchFamily="49" charset="0"/>
                        </a:rPr>
                        <a: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Perform same action as before and possibly update </a:t>
                      </a:r>
                      <a:r>
                        <a:rPr lang="en-US" dirty="0" err="1">
                          <a:latin typeface="Consolas" panose="020B0609020204030204" pitchFamily="49" charset="0"/>
                        </a:rPr>
                        <a:t>p_list_tail</a:t>
                      </a:r>
                      <a:r>
                        <a:rPr lang="en-US" dirty="0">
                          <a:latin typeface="Consolas" panose="020B0609020204030204" pitchFamily="49" charset="0"/>
                        </a:rPr>
                        <a:t>_</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4130129112"/>
                  </a:ext>
                </a:extLst>
              </a:tr>
              <a:tr h="370840">
                <a:tc>
                  <a:txBody>
                    <a:bodyPr/>
                    <a:lstStyle/>
                    <a:p>
                      <a:r>
                        <a:rPr lang="en-US" dirty="0">
                          <a:latin typeface="Consolas" panose="020B0609020204030204" pitchFamily="49" charset="0"/>
                        </a:rPr>
                        <a:t>void clear()</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Georgia" panose="02040502050405020303" pitchFamily="18" charset="0"/>
                        </a:rPr>
                        <a:t>No change</a:t>
                      </a:r>
                      <a:endParaRPr lang="en-US" dirty="0">
                        <a:latin typeface="Consolas" panose="020B0609020204030204" pitchFamily="49" charset="0"/>
                      </a:endParaRP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9522596"/>
                  </a:ext>
                </a:extLst>
              </a:tr>
            </a:tbl>
          </a:graphicData>
        </a:graphic>
      </p:graphicFrame>
      <p:pic>
        <p:nvPicPr>
          <p:cNvPr id="8" name="Audio 7">
            <a:hlinkClick r:id="" action="ppaction://media"/>
            <a:extLst>
              <a:ext uri="{FF2B5EF4-FFF2-40B4-BE49-F238E27FC236}">
                <a16:creationId xmlns:a16="http://schemas.microsoft.com/office/drawing/2014/main" id="{B6CCF98A-ADE9-406A-96BB-9109F8A608E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12706591"/>
      </p:ext>
    </p:extLst>
  </p:cSld>
  <p:clrMapOvr>
    <a:masterClrMapping/>
  </p:clrMapOvr>
  <mc:AlternateContent xmlns:mc="http://schemas.openxmlformats.org/markup-compatibility/2006" xmlns:p14="http://schemas.microsoft.com/office/powerpoint/2010/main">
    <mc:Choice Requires="p14">
      <p:transition spd="slow" p14:dur="2000" advTm="107510"/>
    </mc:Choice>
    <mc:Fallback xmlns="">
      <p:transition spd="slow" advTm="10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The derived class</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Next, declare and define the derived class</a:t>
            </a:r>
          </a:p>
          <a:p>
            <a:pPr lvl="1"/>
            <a:r>
              <a:rPr lang="en-US" dirty="0"/>
              <a:t>Only declare member functions you intend to change or add</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Class declarations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class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Tailed_linked_list</a:t>
            </a: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8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Class definitions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class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Tailed_linked_list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public </a:t>
            </a: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Linked_list</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public:</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Tailed_linked_list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virtual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back() const;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virtual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push_front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new_value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override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virtual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push_back</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new_value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virtual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override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private: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Node *</a:t>
            </a: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p_list_tail</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endParaRPr lang="en-US" dirty="0"/>
          </a:p>
        </p:txBody>
      </p:sp>
      <p:sp>
        <p:nvSpPr>
          <p:cNvPr id="5" name="Rectangle: Rounded Corners 4">
            <a:extLst>
              <a:ext uri="{FF2B5EF4-FFF2-40B4-BE49-F238E27FC236}">
                <a16:creationId xmlns:a16="http://schemas.microsoft.com/office/drawing/2014/main" id="{2324012D-1205-432A-A8A5-7D7817D3572F}"/>
              </a:ext>
            </a:extLst>
          </p:cNvPr>
          <p:cNvSpPr/>
          <p:nvPr/>
        </p:nvSpPr>
        <p:spPr>
          <a:xfrm>
            <a:off x="2123728" y="4935478"/>
            <a:ext cx="5688632"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42DE181-0E27-45FD-A7EE-2237D9953D0B}"/>
              </a:ext>
            </a:extLst>
          </p:cNvPr>
          <p:cNvSpPr/>
          <p:nvPr/>
        </p:nvSpPr>
        <p:spPr>
          <a:xfrm>
            <a:off x="2123728" y="5485100"/>
            <a:ext cx="3744416"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89BFCB5-D614-4807-AEEF-6A5C4059032B}"/>
              </a:ext>
            </a:extLst>
          </p:cNvPr>
          <p:cNvSpPr/>
          <p:nvPr/>
        </p:nvSpPr>
        <p:spPr>
          <a:xfrm>
            <a:off x="2123728" y="4387964"/>
            <a:ext cx="3024336"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77D02BE-CB52-449C-9E36-66FBF3955BE9}"/>
              </a:ext>
            </a:extLst>
          </p:cNvPr>
          <p:cNvSpPr/>
          <p:nvPr/>
        </p:nvSpPr>
        <p:spPr>
          <a:xfrm>
            <a:off x="2123728" y="5214188"/>
            <a:ext cx="4608512"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F4844EE-7353-4386-A3A3-C86D253F2A9B}"/>
              </a:ext>
            </a:extLst>
          </p:cNvPr>
          <p:cNvSpPr/>
          <p:nvPr/>
        </p:nvSpPr>
        <p:spPr>
          <a:xfrm>
            <a:off x="1259632" y="3284984"/>
            <a:ext cx="4896544"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64173AE-D367-4F7C-B03F-72AE669F5FCE}"/>
              </a:ext>
            </a:extLst>
          </p:cNvPr>
          <p:cNvSpPr/>
          <p:nvPr/>
        </p:nvSpPr>
        <p:spPr>
          <a:xfrm>
            <a:off x="2095148" y="6283717"/>
            <a:ext cx="2188820"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7A1C5DBD-3F58-42B0-B249-51C179A575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04672299"/>
      </p:ext>
    </p:extLst>
  </p:cSld>
  <p:clrMapOvr>
    <a:masterClrMapping/>
  </p:clrMapOvr>
  <mc:AlternateContent xmlns:mc="http://schemas.openxmlformats.org/markup-compatibility/2006" xmlns:p14="http://schemas.microsoft.com/office/powerpoint/2010/main">
    <mc:Choice Requires="p14">
      <p:transition spd="slow" p14:dur="2000" advTm="86212"/>
    </mc:Choice>
    <mc:Fallback xmlns="">
      <p:transition spd="slow" advTm="8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bldLst>
      <p:bldP spid="5" grpId="0" animBg="1"/>
      <p:bldP spid="5" grpId="1" animBg="1"/>
      <p:bldP spid="6" grpId="0" animBg="1"/>
      <p:bldP spid="6" grpId="1" animBg="1"/>
      <p:bldP spid="7" grpId="0" animBg="1"/>
      <p:bldP spid="8" grpId="0" animBg="1"/>
      <p:bldP spid="9" grpId="0" animBg="1"/>
      <p:bldP spid="9" grpId="1" animBg="1"/>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Constructors and destructors</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As before,</a:t>
            </a:r>
            <a:br>
              <a:rPr lang="en-US" dirty="0"/>
            </a:br>
            <a:r>
              <a:rPr lang="en-US" dirty="0"/>
              <a:t>	the constructor first calls the constructor of the base class: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Tailed_linked_list</a:t>
            </a:r>
            <a:r>
              <a:rPr lang="en-US" sz="1500" dirty="0">
                <a:solidFill>
                  <a:prstClr val="black"/>
                </a:solidFill>
                <a:latin typeface="Consolas" panose="020B0609020204030204" pitchFamily="49" charset="0"/>
              </a:rPr>
              <a: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Tailed</a:t>
            </a:r>
            <a:r>
              <a:rPr lang="en-US" sz="1500" dirty="0">
                <a:solidFill>
                  <a:prstClr val="black"/>
                </a:solidFill>
                <a:latin typeface="Consolas" panose="020B0609020204030204" pitchFamily="49" charset="0"/>
              </a:rPr>
              <a:t>_</a:t>
            </a:r>
            <a:r>
              <a:rPr lang="en-US" sz="1500" dirty="0" err="1">
                <a:solidFill>
                  <a:prstClr val="black"/>
                </a:solidFill>
                <a:latin typeface="Consolas" panose="020B0609020204030204" pitchFamily="49" charset="0"/>
              </a:rPr>
              <a:t>linked_list</a:t>
            </a:r>
            <a:r>
              <a:rPr lang="en-US"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Linked_list</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p_list_tail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nullptr</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 Empty constructor</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p:txBody>
      </p:sp>
      <p:pic>
        <p:nvPicPr>
          <p:cNvPr id="4" name="Audio 3">
            <a:hlinkClick r:id="" action="ppaction://media"/>
            <a:extLst>
              <a:ext uri="{FF2B5EF4-FFF2-40B4-BE49-F238E27FC236}">
                <a16:creationId xmlns:a16="http://schemas.microsoft.com/office/drawing/2014/main" id="{666E5EA2-8258-4BA3-A8E1-4B1A096E40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2711215"/>
      </p:ext>
    </p:extLst>
  </p:cSld>
  <p:clrMapOvr>
    <a:masterClrMapping/>
  </p:clrMapOvr>
  <mc:AlternateContent xmlns:mc="http://schemas.openxmlformats.org/markup-compatibility/2006" xmlns:p14="http://schemas.microsoft.com/office/powerpoint/2010/main">
    <mc:Choice Requires="p14">
      <p:transition spd="slow" p14:dur="2000" advTm="2730"/>
    </mc:Choice>
    <mc:Fallback xmlns="">
      <p:transition spd="slow" advTm="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Adding new member functions</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We implement our two new member functions:</a:t>
            </a: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double </a:t>
            </a:r>
            <a:r>
              <a:rPr lang="en-US" sz="1500" dirty="0" err="1">
                <a:solidFill>
                  <a:prstClr val="black"/>
                </a:solidFill>
                <a:latin typeface="Consolas" panose="020B0609020204030204" pitchFamily="49" charset="0"/>
              </a:rPr>
              <a:t>Tailed_linked_list</a:t>
            </a:r>
            <a:r>
              <a:rPr lang="en-US" sz="1500" dirty="0">
                <a:solidFill>
                  <a:prstClr val="black"/>
                </a:solidFill>
                <a:latin typeface="Consolas" panose="020B0609020204030204" pitchFamily="49" charset="0"/>
              </a:rPr>
              <a:t>::back() const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if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return </a:t>
            </a:r>
            <a:r>
              <a:rPr lang="en-US" sz="1500" dirty="0" err="1">
                <a:solidFill>
                  <a:prstClr val="black"/>
                </a:solidFill>
                <a:latin typeface="Consolas" panose="020B0609020204030204" pitchFamily="49" charset="0"/>
              </a:rPr>
              <a:t>p_list_tail</a:t>
            </a:r>
            <a:r>
              <a:rPr lang="en-US" sz="1500" dirty="0">
                <a:solidFill>
                  <a:prstClr val="black"/>
                </a:solidFill>
                <a:latin typeface="Consolas" panose="020B0609020204030204" pitchFamily="49" charset="0"/>
              </a:rPr>
              <a:t>_-&gt;value();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 else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assert( empty()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throw std::</a:t>
            </a:r>
            <a:r>
              <a:rPr lang="en-US" sz="1500" dirty="0" err="1">
                <a:solidFill>
                  <a:prstClr val="black"/>
                </a:solidFill>
                <a:latin typeface="Consolas" panose="020B0609020204030204" pitchFamily="49" charset="0"/>
              </a:rPr>
              <a:t>out_of_range</a:t>
            </a:r>
            <a:r>
              <a:rPr lang="en-US" sz="1500" dirty="0">
                <a:solidFill>
                  <a:prstClr val="black"/>
                </a:solidFill>
                <a:latin typeface="Consolas" panose="020B0609020204030204" pitchFamily="49" charset="0"/>
              </a:rPr>
              <a:t>{ "The linked list is empty"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1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void </a:t>
            </a:r>
            <a:r>
              <a:rPr lang="en-US" sz="1500" dirty="0" err="1">
                <a:solidFill>
                  <a:prstClr val="black"/>
                </a:solidFill>
                <a:latin typeface="Consolas" panose="020B0609020204030204" pitchFamily="49" charset="0"/>
              </a:rPr>
              <a:t>Tailed_linked_list</a:t>
            </a:r>
            <a:r>
              <a:rPr lang="en-US" sz="1500" dirty="0">
                <a:solidFill>
                  <a:prstClr val="black"/>
                </a:solidFill>
                <a:latin typeface="Consolas" panose="020B0609020204030204" pitchFamily="49" charset="0"/>
              </a:rPr>
              <a:t>::</a:t>
            </a:r>
            <a:r>
              <a:rPr lang="en-US" sz="1500" dirty="0" err="1">
                <a:solidFill>
                  <a:prstClr val="black"/>
                </a:solidFill>
                <a:latin typeface="Consolas" panose="020B0609020204030204" pitchFamily="49" charset="0"/>
              </a:rPr>
              <a:t>push_back</a:t>
            </a:r>
            <a:r>
              <a:rPr lang="en-US" sz="1500" dirty="0">
                <a:solidFill>
                  <a:prstClr val="black"/>
                </a:solidFill>
                <a:latin typeface="Consolas" panose="020B0609020204030204" pitchFamily="49" charset="0"/>
              </a:rPr>
              <a:t>( double </a:t>
            </a:r>
            <a:r>
              <a:rPr lang="en-US" sz="1500" dirty="0" err="1">
                <a:solidFill>
                  <a:prstClr val="black"/>
                </a:solidFill>
                <a:latin typeface="Consolas" panose="020B0609020204030204" pitchFamily="49" charset="0"/>
              </a:rPr>
              <a:t>new_value</a:t>
            </a:r>
            <a:r>
              <a:rPr lang="en-US" sz="15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if ( empty()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push_front</a:t>
            </a: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new_value</a:t>
            </a: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 else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p_list_tail</a:t>
            </a:r>
            <a:r>
              <a:rPr lang="en-US" sz="1500" dirty="0">
                <a:solidFill>
                  <a:prstClr val="black"/>
                </a:solidFill>
                <a:latin typeface="Consolas" panose="020B0609020204030204" pitchFamily="49" charset="0"/>
              </a:rPr>
              <a:t>_-&gt;</a:t>
            </a:r>
            <a:r>
              <a:rPr lang="en-US" sz="1500" dirty="0" err="1">
                <a:solidFill>
                  <a:prstClr val="black"/>
                </a:solidFill>
                <a:latin typeface="Consolas" panose="020B0609020204030204" pitchFamily="49" charset="0"/>
              </a:rPr>
              <a:t>p_next_node</a:t>
            </a:r>
            <a:r>
              <a:rPr lang="en-US" sz="1500" dirty="0">
                <a:solidFill>
                  <a:prstClr val="black"/>
                </a:solidFill>
                <a:latin typeface="Consolas" panose="020B0609020204030204" pitchFamily="49" charset="0"/>
              </a:rPr>
              <a:t>( new Node{ </a:t>
            </a:r>
            <a:r>
              <a:rPr lang="en-US" sz="1500" dirty="0" err="1">
                <a:solidFill>
                  <a:prstClr val="black"/>
                </a:solidFill>
                <a:latin typeface="Consolas" panose="020B0609020204030204" pitchFamily="49" charset="0"/>
              </a:rPr>
              <a:t>new_value</a:t>
            </a: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nullptr</a:t>
            </a:r>
            <a:r>
              <a:rPr lang="en-US" sz="15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p_list_tail</a:t>
            </a:r>
            <a:r>
              <a:rPr lang="en-US" sz="1500" dirty="0">
                <a:solidFill>
                  <a:prstClr val="black"/>
                </a:solidFill>
                <a:latin typeface="Consolas" panose="020B0609020204030204" pitchFamily="49" charset="0"/>
              </a:rPr>
              <a:t>_ = </a:t>
            </a:r>
            <a:r>
              <a:rPr lang="en-US" sz="1500" dirty="0" err="1">
                <a:solidFill>
                  <a:prstClr val="black"/>
                </a:solidFill>
                <a:latin typeface="Consolas" panose="020B0609020204030204" pitchFamily="49" charset="0"/>
              </a:rPr>
              <a:t>p_list_tail</a:t>
            </a:r>
            <a:r>
              <a:rPr lang="en-US" sz="1500" dirty="0">
                <a:solidFill>
                  <a:prstClr val="black"/>
                </a:solidFill>
                <a:latin typeface="Consolas" panose="020B0609020204030204" pitchFamily="49" charset="0"/>
              </a:rPr>
              <a:t>_-&gt;</a:t>
            </a:r>
            <a:r>
              <a:rPr lang="en-US" sz="1500" dirty="0" err="1">
                <a:solidFill>
                  <a:prstClr val="black"/>
                </a:solidFill>
                <a:latin typeface="Consolas" panose="020B0609020204030204" pitchFamily="49" charset="0"/>
              </a:rPr>
              <a:t>p_next_node</a:t>
            </a:r>
            <a:r>
              <a:rPr lang="en-US"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p:txBody>
      </p:sp>
      <p:sp>
        <p:nvSpPr>
          <p:cNvPr id="4" name="Rectangle: Rounded Corners 3">
            <a:extLst>
              <a:ext uri="{FF2B5EF4-FFF2-40B4-BE49-F238E27FC236}">
                <a16:creationId xmlns:a16="http://schemas.microsoft.com/office/drawing/2014/main" id="{C5C36A88-7B4E-4719-B7C8-2DDE3A8253E1}"/>
              </a:ext>
            </a:extLst>
          </p:cNvPr>
          <p:cNvSpPr/>
          <p:nvPr/>
        </p:nvSpPr>
        <p:spPr>
          <a:xfrm>
            <a:off x="971600" y="1939692"/>
            <a:ext cx="6996206" cy="220938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A0FD8C1-5588-4128-A1E4-178CC844013A}"/>
              </a:ext>
            </a:extLst>
          </p:cNvPr>
          <p:cNvSpPr/>
          <p:nvPr/>
        </p:nvSpPr>
        <p:spPr>
          <a:xfrm>
            <a:off x="968142" y="4373974"/>
            <a:ext cx="7564298" cy="220938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044E7A22-2F73-49CC-B39C-9346D85BDC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65555433"/>
      </p:ext>
    </p:extLst>
  </p:cSld>
  <p:clrMapOvr>
    <a:masterClrMapping/>
  </p:clrMapOvr>
  <mc:AlternateContent xmlns:mc="http://schemas.openxmlformats.org/markup-compatibility/2006" xmlns:p14="http://schemas.microsoft.com/office/powerpoint/2010/main">
    <mc:Choice Requires="p14">
      <p:transition spd="slow" p14:dur="2000" advTm="67500"/>
    </mc:Choice>
    <mc:Fallback xmlns="">
      <p:transition spd="slow" advTm="6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Adding to existing functionality</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For push front and pop front,</a:t>
            </a:r>
            <a:br>
              <a:rPr lang="en-US" dirty="0"/>
            </a:br>
            <a:r>
              <a:rPr lang="en-US" dirty="0"/>
              <a:t>	we must keep </a:t>
            </a:r>
            <a:r>
              <a:rPr lang="en-US" dirty="0" err="1">
                <a:latin typeface="Consolas" panose="020B0609020204030204" pitchFamily="49" charset="0"/>
              </a:rPr>
              <a:t>p_list_tail</a:t>
            </a:r>
            <a:r>
              <a:rPr lang="en-US" dirty="0">
                <a:latin typeface="Consolas" panose="020B0609020204030204" pitchFamily="49" charset="0"/>
              </a:rPr>
              <a:t>_</a:t>
            </a:r>
            <a:r>
              <a:rPr lang="en-US" dirty="0"/>
              <a:t> </a:t>
            </a:r>
            <a:r>
              <a:rPr lang="en-US" dirty="0" err="1"/>
              <a:t>syncrhonized</a:t>
            </a: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Tailed_linked_list</a:t>
            </a:r>
            <a:r>
              <a:rPr lang="en-US" sz="1500" dirty="0">
                <a:solidFill>
                  <a:prstClr val="black"/>
                </a:solidFill>
                <a:latin typeface="Consolas" panose="020B0609020204030204" pitchFamily="49" charset="0"/>
              </a:rPr>
              <a:t>::</a:t>
            </a:r>
            <a:r>
              <a:rPr lang="en-US" sz="1500" dirty="0" err="1">
                <a:solidFill>
                  <a:prstClr val="black"/>
                </a:solidFill>
                <a:latin typeface="Consolas" panose="020B0609020204030204" pitchFamily="49" charset="0"/>
              </a:rPr>
              <a:t>push_front</a:t>
            </a:r>
            <a:r>
              <a:rPr lang="en-US" sz="1500" dirty="0">
                <a:solidFill>
                  <a:prstClr val="black"/>
                </a:solidFill>
                <a:latin typeface="Consolas" panose="020B0609020204030204" pitchFamily="49" charset="0"/>
              </a:rPr>
              <a:t>( double </a:t>
            </a:r>
            <a:r>
              <a:rPr lang="en-US" sz="1500" dirty="0" err="1">
                <a:solidFill>
                  <a:prstClr val="black"/>
                </a:solidFill>
                <a:latin typeface="Consolas" panose="020B0609020204030204" pitchFamily="49" charset="0"/>
              </a:rPr>
              <a:t>new_value</a:t>
            </a:r>
            <a:r>
              <a:rPr lang="en-US" sz="15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b="1" dirty="0">
                <a:solidFill>
                  <a:srgbClr val="FF0000"/>
                </a:solidFill>
                <a:latin typeface="Consolas" panose="020B0609020204030204" pitchFamily="49" charset="0"/>
              </a:rPr>
              <a:t>    </a:t>
            </a:r>
            <a:r>
              <a:rPr lang="en-US" sz="1500" b="1" dirty="0" err="1">
                <a:solidFill>
                  <a:srgbClr val="FF0000"/>
                </a:solidFill>
                <a:latin typeface="Consolas" panose="020B0609020204030204" pitchFamily="49" charset="0"/>
              </a:rPr>
              <a:t>Linked_list</a:t>
            </a:r>
            <a:r>
              <a:rPr lang="en-US" sz="1500" b="1" dirty="0">
                <a:solidFill>
                  <a:srgbClr val="FF0000"/>
                </a:solidFill>
                <a:latin typeface="Consolas" panose="020B0609020204030204" pitchFamily="49" charset="0"/>
              </a:rPr>
              <a:t>::</a:t>
            </a:r>
            <a:r>
              <a:rPr lang="en-US" sz="1500" b="1" dirty="0" err="1">
                <a:solidFill>
                  <a:srgbClr val="FF0000"/>
                </a:solidFill>
                <a:latin typeface="Consolas" panose="020B0609020204030204" pitchFamily="49" charset="0"/>
              </a:rPr>
              <a:t>push_front</a:t>
            </a:r>
            <a:r>
              <a:rPr lang="en-US" sz="1500" b="1" dirty="0">
                <a:solidFill>
                  <a:srgbClr val="FF0000"/>
                </a:solidFill>
                <a:latin typeface="Consolas" panose="020B0609020204030204" pitchFamily="49" charset="0"/>
              </a:rPr>
              <a:t>( </a:t>
            </a:r>
            <a:r>
              <a:rPr lang="en-US" sz="1500" b="1" dirty="0" err="1">
                <a:solidFill>
                  <a:srgbClr val="FF0000"/>
                </a:solidFill>
                <a:latin typeface="Consolas" panose="020B0609020204030204" pitchFamily="49" charset="0"/>
              </a:rPr>
              <a:t>new_value</a:t>
            </a:r>
            <a:r>
              <a:rPr lang="en-US" sz="1500" b="1" dirty="0">
                <a:solidFill>
                  <a:srgbClr val="FF0000"/>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if ( </a:t>
            </a:r>
            <a:r>
              <a:rPr lang="en-US" sz="1500" dirty="0" err="1">
                <a:solidFill>
                  <a:prstClr val="black"/>
                </a:solidFill>
                <a:latin typeface="Consolas" panose="020B0609020204030204" pitchFamily="49" charset="0"/>
              </a:rPr>
              <a:t>p_list_tail</a:t>
            </a:r>
            <a:r>
              <a:rPr lang="en-US" sz="1500" dirty="0">
                <a:solidFill>
                  <a:prstClr val="black"/>
                </a:solidFill>
                <a:latin typeface="Consolas" panose="020B0609020204030204" pitchFamily="49" charset="0"/>
              </a:rPr>
              <a:t>_ == </a:t>
            </a:r>
            <a:r>
              <a:rPr lang="en-US" sz="1500" dirty="0" err="1">
                <a:solidFill>
                  <a:prstClr val="black"/>
                </a:solidFill>
                <a:latin typeface="Consolas" panose="020B0609020204030204" pitchFamily="49" charset="0"/>
              </a:rPr>
              <a:t>nullptr</a:t>
            </a:r>
            <a:r>
              <a:rPr lang="en-US" sz="15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p_list_tail</a:t>
            </a:r>
            <a:r>
              <a:rPr lang="en-US" sz="1500" dirty="0">
                <a:solidFill>
                  <a:prstClr val="black"/>
                </a:solidFill>
                <a:latin typeface="Consolas" panose="020B0609020204030204" pitchFamily="49" charset="0"/>
              </a:rPr>
              <a:t>_ = </a:t>
            </a:r>
            <a:r>
              <a:rPr lang="en-US" sz="1500" dirty="0" err="1">
                <a:solidFill>
                  <a:prstClr val="black"/>
                </a:solidFill>
                <a:latin typeface="Consolas" panose="020B0609020204030204" pitchFamily="49" charset="0"/>
              </a:rPr>
              <a:t>p_list_head</a:t>
            </a:r>
            <a:r>
              <a:rPr lang="en-US" sz="1500" dirty="0">
                <a:solidFill>
                  <a:prstClr val="black"/>
                </a:solidFill>
                <a:latin typeface="Consolas" panose="020B0609020204030204" pitchFamily="49"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500" dirty="0">
              <a:solidFill>
                <a:prstClr val="black"/>
              </a:solidFill>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Tailed_linked_list</a:t>
            </a:r>
            <a:r>
              <a:rPr lang="en-US" sz="1500" dirty="0">
                <a:solidFill>
                  <a:prstClr val="black"/>
                </a:solidFill>
                <a:latin typeface="Consolas" panose="020B0609020204030204" pitchFamily="49" charset="0"/>
              </a:rPr>
              <a:t>::</a:t>
            </a:r>
            <a:r>
              <a:rPr lang="en-US" sz="1500" dirty="0" err="1">
                <a:solidFill>
                  <a:prstClr val="black"/>
                </a:solidFill>
                <a:latin typeface="Consolas" panose="020B0609020204030204" pitchFamily="49" charset="0"/>
              </a:rPr>
              <a:t>pop_front</a:t>
            </a: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b="1" dirty="0">
                <a:solidFill>
                  <a:srgbClr val="FF0000"/>
                </a:solidFill>
                <a:latin typeface="Consolas" panose="020B0609020204030204" pitchFamily="49" charset="0"/>
              </a:rPr>
              <a:t>    </a:t>
            </a:r>
            <a:r>
              <a:rPr lang="en-US" sz="1500" b="1" dirty="0" err="1">
                <a:solidFill>
                  <a:srgbClr val="FF0000"/>
                </a:solidFill>
                <a:latin typeface="Consolas" panose="020B0609020204030204" pitchFamily="49" charset="0"/>
              </a:rPr>
              <a:t>Linked_list</a:t>
            </a:r>
            <a:r>
              <a:rPr lang="en-US" sz="1500" b="1" dirty="0">
                <a:solidFill>
                  <a:srgbClr val="FF0000"/>
                </a:solidFill>
                <a:latin typeface="Consolas" panose="020B0609020204030204" pitchFamily="49" charset="0"/>
              </a:rPr>
              <a:t>::</a:t>
            </a:r>
            <a:r>
              <a:rPr lang="en-US" sz="1500" b="1" dirty="0" err="1">
                <a:solidFill>
                  <a:srgbClr val="FF0000"/>
                </a:solidFill>
                <a:latin typeface="Consolas" panose="020B0609020204030204" pitchFamily="49" charset="0"/>
              </a:rPr>
              <a:t>pop_front</a:t>
            </a:r>
            <a:r>
              <a:rPr lang="en-US" sz="1500" b="1" dirty="0">
                <a:solidFill>
                  <a:srgbClr val="FF0000"/>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if ( </a:t>
            </a:r>
            <a:r>
              <a:rPr lang="en-US" sz="1500" dirty="0" err="1">
                <a:solidFill>
                  <a:prstClr val="black"/>
                </a:solidFill>
                <a:latin typeface="Consolas" panose="020B0609020204030204" pitchFamily="49" charset="0"/>
              </a:rPr>
              <a:t>p_list_head</a:t>
            </a:r>
            <a:r>
              <a:rPr lang="en-US" sz="1500" dirty="0">
                <a:solidFill>
                  <a:prstClr val="black"/>
                </a:solidFill>
                <a:latin typeface="Consolas" panose="020B0609020204030204" pitchFamily="49" charset="0"/>
              </a:rPr>
              <a:t>_ == </a:t>
            </a:r>
            <a:r>
              <a:rPr lang="en-US" sz="1500" dirty="0" err="1">
                <a:solidFill>
                  <a:prstClr val="black"/>
                </a:solidFill>
                <a:latin typeface="Consolas" panose="020B0609020204030204" pitchFamily="49" charset="0"/>
              </a:rPr>
              <a:t>nullptr</a:t>
            </a:r>
            <a:r>
              <a:rPr lang="en-US" sz="1500" dirty="0">
                <a:solidFill>
                  <a:prstClr val="black"/>
                </a:solidFill>
                <a:latin typeface="Consolas" panose="020B0609020204030204" pitchFamily="49"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r>
              <a:rPr lang="en-US" sz="1500" dirty="0" err="1">
                <a:solidFill>
                  <a:prstClr val="black"/>
                </a:solidFill>
                <a:latin typeface="Consolas" panose="020B0609020204030204" pitchFamily="49" charset="0"/>
              </a:rPr>
              <a:t>p_list_tail</a:t>
            </a:r>
            <a:r>
              <a:rPr lang="en-US" sz="1500" dirty="0">
                <a:solidFill>
                  <a:prstClr val="black"/>
                </a:solidFill>
                <a:latin typeface="Consolas" panose="020B0609020204030204" pitchFamily="49" charset="0"/>
              </a:rPr>
              <a:t>_ = </a:t>
            </a:r>
            <a:r>
              <a:rPr lang="en-US" sz="1500" dirty="0" err="1">
                <a:solidFill>
                  <a:prstClr val="black"/>
                </a:solidFill>
                <a:latin typeface="Consolas" panose="020B0609020204030204" pitchFamily="49" charset="0"/>
              </a:rPr>
              <a:t>nullptr</a:t>
            </a:r>
            <a:r>
              <a:rPr lang="en-US" sz="1500" dirty="0">
                <a:solidFill>
                  <a:prstClr val="black"/>
                </a:solidFill>
                <a:latin typeface="Consolas" panose="020B0609020204030204" pitchFamily="49"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p:txBody>
      </p:sp>
      <p:sp>
        <p:nvSpPr>
          <p:cNvPr id="5" name="Rectangle: Rounded Corners 4">
            <a:extLst>
              <a:ext uri="{FF2B5EF4-FFF2-40B4-BE49-F238E27FC236}">
                <a16:creationId xmlns:a16="http://schemas.microsoft.com/office/drawing/2014/main" id="{8A16AE3F-7AAC-4C80-8EDB-044757E84F6C}"/>
              </a:ext>
            </a:extLst>
          </p:cNvPr>
          <p:cNvSpPr/>
          <p:nvPr/>
        </p:nvSpPr>
        <p:spPr>
          <a:xfrm>
            <a:off x="1115616" y="2530614"/>
            <a:ext cx="6420142" cy="19933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EAAD1DE-8687-4F55-B576-340EC7439C26}"/>
              </a:ext>
            </a:extLst>
          </p:cNvPr>
          <p:cNvSpPr/>
          <p:nvPr/>
        </p:nvSpPr>
        <p:spPr>
          <a:xfrm>
            <a:off x="1115616" y="4725144"/>
            <a:ext cx="4464496" cy="19933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3E43C224-A477-4739-9E4F-3E6B6A6125B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16240282"/>
      </p:ext>
    </p:extLst>
  </p:cSld>
  <p:clrMapOvr>
    <a:masterClrMapping/>
  </p:clrMapOvr>
  <mc:AlternateContent xmlns:mc="http://schemas.openxmlformats.org/markup-compatibility/2006" xmlns:p14="http://schemas.microsoft.com/office/powerpoint/2010/main">
    <mc:Choice Requires="p14">
      <p:transition spd="slow" p14:dur="2000" advTm="174565"/>
    </mc:Choice>
    <mc:Fallback xmlns="">
      <p:transition spd="slow" advTm="174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5" grpId="0" animBg="1"/>
      <p:bldP spid="5" grpId="1"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the need for reusing code</a:t>
            </a:r>
            <a:endParaRPr lang="en-CA" dirty="0">
              <a:latin typeface="Consolas" panose="020B0609020204030204" pitchFamily="49" charset="0"/>
              <a:cs typeface="Consolas" panose="020B0609020204030204" pitchFamily="49" charset="0"/>
            </a:endParaRPr>
          </a:p>
          <a:p>
            <a:pPr lvl="1"/>
            <a:r>
              <a:rPr lang="en-US" dirty="0"/>
              <a:t>Discuss the idea of reusing a class using inheritance</a:t>
            </a:r>
            <a:endParaRPr lang="en-CA" dirty="0"/>
          </a:p>
          <a:p>
            <a:pPr lvl="1"/>
            <a:r>
              <a:rPr lang="en-CA" dirty="0"/>
              <a:t>Describe how to derive a new class from a given base class</a:t>
            </a:r>
          </a:p>
          <a:p>
            <a:pPr lvl="1"/>
            <a:r>
              <a:rPr lang="en-CA" dirty="0"/>
              <a:t>Describe the implementation details</a:t>
            </a:r>
          </a:p>
          <a:p>
            <a:pPr lvl="1"/>
            <a:r>
              <a:rPr lang="en-CA" dirty="0"/>
              <a:t>Introduce the keywords </a:t>
            </a:r>
            <a:r>
              <a:rPr lang="en-CA" dirty="0">
                <a:latin typeface="Consolas" panose="020B0609020204030204" pitchFamily="49" charset="0"/>
              </a:rPr>
              <a:t>virtual</a:t>
            </a:r>
            <a:r>
              <a:rPr lang="en-CA" dirty="0"/>
              <a:t>, </a:t>
            </a:r>
            <a:r>
              <a:rPr lang="en-CA" dirty="0">
                <a:latin typeface="Consolas" panose="020B0609020204030204" pitchFamily="49" charset="0"/>
              </a:rPr>
              <a:t>override</a:t>
            </a:r>
            <a:r>
              <a:rPr lang="en-CA" dirty="0"/>
              <a:t> and </a:t>
            </a:r>
            <a:r>
              <a:rPr lang="en-CA" dirty="0">
                <a:latin typeface="Consolas" panose="020B0609020204030204" pitchFamily="49" charset="0"/>
              </a:rPr>
              <a:t>protected</a:t>
            </a:r>
          </a:p>
          <a:p>
            <a:pPr lvl="1"/>
            <a:r>
              <a:rPr lang="en-CA" dirty="0"/>
              <a:t>Learn all this by looking at two examples deriving classes from</a:t>
            </a:r>
            <a:br>
              <a:rPr lang="en-CA" dirty="0"/>
            </a:br>
            <a:r>
              <a:rPr lang="en-CA" dirty="0"/>
              <a:t>our linked list class</a:t>
            </a:r>
          </a:p>
        </p:txBody>
      </p:sp>
      <p:pic>
        <p:nvPicPr>
          <p:cNvPr id="5" name="Audio 4">
            <a:hlinkClick r:id="" action="ppaction://media"/>
            <a:extLst>
              <a:ext uri="{FF2B5EF4-FFF2-40B4-BE49-F238E27FC236}">
                <a16:creationId xmlns:a16="http://schemas.microsoft.com/office/drawing/2014/main" id="{0FBD6825-B714-4A22-BA64-2C121203D5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40711"/>
    </mc:Choice>
    <mc:Fallback xmlns="">
      <p:transition spd="slow" advTm="40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09ED-4B57-4341-B7B6-2264E2FD611E}"/>
              </a:ext>
            </a:extLst>
          </p:cNvPr>
          <p:cNvSpPr>
            <a:spLocks noGrp="1"/>
          </p:cNvSpPr>
          <p:nvPr>
            <p:ph type="title"/>
          </p:nvPr>
        </p:nvSpPr>
        <p:spPr/>
        <p:txBody>
          <a:bodyPr/>
          <a:lstStyle/>
          <a:p>
            <a:r>
              <a:rPr lang="en-US" dirty="0"/>
              <a:t>Accessing private member variables</a:t>
            </a:r>
          </a:p>
        </p:txBody>
      </p:sp>
      <p:sp>
        <p:nvSpPr>
          <p:cNvPr id="3" name="Content Placeholder 2">
            <a:extLst>
              <a:ext uri="{FF2B5EF4-FFF2-40B4-BE49-F238E27FC236}">
                <a16:creationId xmlns:a16="http://schemas.microsoft.com/office/drawing/2014/main" id="{42132CCF-84DF-4EC8-B8D7-EBB8B865D620}"/>
              </a:ext>
            </a:extLst>
          </p:cNvPr>
          <p:cNvSpPr>
            <a:spLocks noGrp="1"/>
          </p:cNvSpPr>
          <p:nvPr>
            <p:ph idx="1"/>
          </p:nvPr>
        </p:nvSpPr>
        <p:spPr>
          <a:xfrm>
            <a:off x="457200" y="1600200"/>
            <a:ext cx="8686800" cy="4525963"/>
          </a:xfrm>
        </p:spPr>
        <p:txBody>
          <a:bodyPr/>
          <a:lstStyle/>
          <a:p>
            <a:r>
              <a:rPr lang="en-US" dirty="0"/>
              <a:t>Let’s try compiling this:</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a:t>
            </a:r>
            <a:r>
              <a:rPr lang="en-US" dirty="0" err="1">
                <a:latin typeface="Consolas" panose="020B0609020204030204" pitchFamily="49" charset="0"/>
              </a:rPr>
              <a:t>Tailed_linked_list</a:t>
            </a:r>
            <a:r>
              <a:rPr lang="en-US" dirty="0">
                <a:latin typeface="Consolas" panose="020B0609020204030204" pitchFamily="49" charset="0"/>
              </a:rPr>
              <a:t> list{};</a:t>
            </a:r>
          </a:p>
          <a:p>
            <a:pPr marL="800100" lvl="2" indent="0">
              <a:buNone/>
            </a:pPr>
            <a:r>
              <a:rPr lang="en-US" dirty="0">
                <a:latin typeface="Consolas" panose="020B0609020204030204" pitchFamily="49" charset="0"/>
              </a:rPr>
              <a:t>    </a:t>
            </a:r>
            <a:r>
              <a:rPr lang="en-US" dirty="0" err="1">
                <a:latin typeface="Consolas" panose="020B0609020204030204" pitchFamily="49" charset="0"/>
              </a:rPr>
              <a:t>list.push_front</a:t>
            </a:r>
            <a:r>
              <a:rPr lang="en-US" dirty="0">
                <a:latin typeface="Consolas" panose="020B0609020204030204" pitchFamily="49" charset="0"/>
              </a:rPr>
              <a:t>( 4.2 );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lvl="1"/>
            <a:r>
              <a:rPr lang="en-US" dirty="0"/>
              <a:t>We get an error:</a:t>
            </a:r>
          </a:p>
          <a:p>
            <a:pPr marL="1257300" lvl="3" indent="0">
              <a:buNone/>
            </a:pPr>
            <a:r>
              <a:rPr lang="en-US" sz="1600" dirty="0">
                <a:latin typeface="Consolas" panose="020B0609020204030204" pitchFamily="49" charset="0"/>
              </a:rPr>
              <a:t>example.cpp:149:24: error: '</a:t>
            </a:r>
            <a:r>
              <a:rPr lang="en-US" sz="1600" dirty="0" err="1">
                <a:latin typeface="Consolas" panose="020B0609020204030204" pitchFamily="49" charset="0"/>
              </a:rPr>
              <a:t>p_list_head</a:t>
            </a:r>
            <a:r>
              <a:rPr lang="en-US" sz="1600" dirty="0">
                <a:latin typeface="Consolas" panose="020B0609020204030204" pitchFamily="49" charset="0"/>
              </a:rPr>
              <a:t>_' is a private member of</a:t>
            </a:r>
          </a:p>
          <a:p>
            <a:pPr marL="1257300" lvl="3" indent="0">
              <a:buNone/>
            </a:pPr>
            <a:r>
              <a:rPr lang="en-US" sz="1600" dirty="0">
                <a:latin typeface="Consolas" panose="020B0609020204030204" pitchFamily="49" charset="0"/>
              </a:rPr>
              <a:t>      '</a:t>
            </a:r>
            <a:r>
              <a:rPr lang="en-US" sz="1600" dirty="0" err="1">
                <a:latin typeface="Consolas" panose="020B0609020204030204" pitchFamily="49" charset="0"/>
              </a:rPr>
              <a:t>Linked_list</a:t>
            </a:r>
            <a:r>
              <a:rPr lang="en-US" sz="1600" dirty="0">
                <a:latin typeface="Consolas" panose="020B0609020204030204" pitchFamily="49" charset="0"/>
              </a:rPr>
              <a:t>'</a:t>
            </a:r>
          </a:p>
          <a:p>
            <a:pPr marL="1257300" lvl="3" indent="0">
              <a:buNone/>
            </a:pPr>
            <a:r>
              <a:rPr lang="en-US" sz="1600" dirty="0">
                <a:latin typeface="Consolas" panose="020B0609020204030204" pitchFamily="49" charset="0"/>
              </a:rPr>
              <a:t>        </a:t>
            </a:r>
            <a:r>
              <a:rPr lang="en-US" sz="1600" dirty="0" err="1">
                <a:latin typeface="Consolas" panose="020B0609020204030204" pitchFamily="49" charset="0"/>
              </a:rPr>
              <a:t>p_list_tail</a:t>
            </a:r>
            <a:r>
              <a:rPr lang="en-US" sz="1600" dirty="0">
                <a:latin typeface="Consolas" panose="020B0609020204030204" pitchFamily="49" charset="0"/>
              </a:rPr>
              <a:t>_ = </a:t>
            </a:r>
            <a:r>
              <a:rPr lang="en-US" sz="1600" dirty="0" err="1">
                <a:latin typeface="Consolas" panose="020B0609020204030204" pitchFamily="49" charset="0"/>
              </a:rPr>
              <a:t>p_list_head</a:t>
            </a:r>
            <a:r>
              <a:rPr lang="en-US" sz="1600" dirty="0">
                <a:latin typeface="Consolas" panose="020B0609020204030204" pitchFamily="49" charset="0"/>
              </a:rPr>
              <a:t>_;</a:t>
            </a:r>
          </a:p>
          <a:p>
            <a:pPr marL="1257300" lvl="3" indent="0">
              <a:buNone/>
            </a:pPr>
            <a:r>
              <a:rPr lang="en-US" sz="1600" dirty="0">
                <a:latin typeface="Consolas" panose="020B0609020204030204" pitchFamily="49" charset="0"/>
              </a:rPr>
              <a:t>                       ^</a:t>
            </a:r>
          </a:p>
          <a:p>
            <a:pPr marL="1257300" lvl="3" indent="0">
              <a:buNone/>
            </a:pPr>
            <a:r>
              <a:rPr lang="en-US" sz="1600" dirty="0">
                <a:latin typeface="Consolas" panose="020B0609020204030204" pitchFamily="49" charset="0"/>
              </a:rPr>
              <a:t>./example.cpp:42:11: note: declared private here</a:t>
            </a:r>
          </a:p>
          <a:p>
            <a:pPr marL="1257300" lvl="3" indent="0">
              <a:buNone/>
            </a:pPr>
            <a:r>
              <a:rPr lang="en-US" sz="1600" dirty="0">
                <a:latin typeface="Consolas" panose="020B0609020204030204" pitchFamily="49" charset="0"/>
              </a:rPr>
              <a:t>    Node *</a:t>
            </a:r>
            <a:r>
              <a:rPr lang="en-US" sz="1600" dirty="0" err="1">
                <a:latin typeface="Consolas" panose="020B0609020204030204" pitchFamily="49" charset="0"/>
              </a:rPr>
              <a:t>p_list_head</a:t>
            </a:r>
            <a:r>
              <a:rPr lang="en-US" sz="1600" dirty="0">
                <a:latin typeface="Consolas" panose="020B0609020204030204" pitchFamily="49" charset="0"/>
              </a:rPr>
              <a:t>_;</a:t>
            </a:r>
          </a:p>
          <a:p>
            <a:pPr marL="1257300" lvl="3" indent="0">
              <a:buNone/>
            </a:pPr>
            <a:r>
              <a:rPr lang="en-US" sz="1600" dirty="0">
                <a:latin typeface="Consolas" panose="020B0609020204030204" pitchFamily="49" charset="0"/>
              </a:rPr>
              <a:t>          ^</a:t>
            </a:r>
            <a:endParaRPr lang="en-US" sz="1300" dirty="0">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5C6A2A02-929A-4F77-B10A-117D993F702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44355074"/>
      </p:ext>
    </p:extLst>
  </p:cSld>
  <p:clrMapOvr>
    <a:masterClrMapping/>
  </p:clrMapOvr>
  <mc:AlternateContent xmlns:mc="http://schemas.openxmlformats.org/markup-compatibility/2006" xmlns:p14="http://schemas.microsoft.com/office/powerpoint/2010/main">
    <mc:Choice Requires="p14">
      <p:transition spd="slow" p14:dur="2000" advTm="36789"/>
    </mc:Choice>
    <mc:Fallback xmlns="">
      <p:transition spd="slow" advTm="36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09ED-4B57-4341-B7B6-2264E2FD611E}"/>
              </a:ext>
            </a:extLst>
          </p:cNvPr>
          <p:cNvSpPr>
            <a:spLocks noGrp="1"/>
          </p:cNvSpPr>
          <p:nvPr>
            <p:ph type="title"/>
          </p:nvPr>
        </p:nvSpPr>
        <p:spPr/>
        <p:txBody>
          <a:bodyPr/>
          <a:lstStyle/>
          <a:p>
            <a:r>
              <a:rPr lang="en-US" dirty="0"/>
              <a:t>Private member variables and inheritance</a:t>
            </a:r>
          </a:p>
        </p:txBody>
      </p:sp>
      <p:sp>
        <p:nvSpPr>
          <p:cNvPr id="3" name="Content Placeholder 2">
            <a:extLst>
              <a:ext uri="{FF2B5EF4-FFF2-40B4-BE49-F238E27FC236}">
                <a16:creationId xmlns:a16="http://schemas.microsoft.com/office/drawing/2014/main" id="{42132CCF-84DF-4EC8-B8D7-EBB8B865D620}"/>
              </a:ext>
            </a:extLst>
          </p:cNvPr>
          <p:cNvSpPr>
            <a:spLocks noGrp="1"/>
          </p:cNvSpPr>
          <p:nvPr>
            <p:ph idx="1"/>
          </p:nvPr>
        </p:nvSpPr>
        <p:spPr/>
        <p:txBody>
          <a:bodyPr/>
          <a:lstStyle/>
          <a:p>
            <a:r>
              <a:rPr lang="en-US" dirty="0"/>
              <a:t>Derived classes do not have access to private member variables</a:t>
            </a:r>
          </a:p>
          <a:p>
            <a:pPr lvl="1"/>
            <a:r>
              <a:rPr lang="en-US" dirty="0"/>
              <a:t>This is no different from users accessing private member variables</a:t>
            </a:r>
          </a:p>
          <a:p>
            <a:pPr lvl="1"/>
            <a:endParaRPr lang="en-US" dirty="0"/>
          </a:p>
          <a:p>
            <a:r>
              <a:rPr lang="en-US" dirty="0"/>
              <a:t>However, what happens if a derived class requires access to the member variables of the base class, as here?</a:t>
            </a:r>
          </a:p>
          <a:p>
            <a:pPr lvl="1"/>
            <a:r>
              <a:rPr lang="en-US" dirty="0"/>
              <a:t>There is a third access specifier </a:t>
            </a:r>
            <a:r>
              <a:rPr lang="en-US" dirty="0">
                <a:latin typeface="Consolas" panose="020B0609020204030204" pitchFamily="49" charset="0"/>
              </a:rPr>
              <a:t>protected</a:t>
            </a:r>
          </a:p>
          <a:p>
            <a:pPr lvl="1"/>
            <a:r>
              <a:rPr lang="en-US" dirty="0"/>
              <a:t>A member variable or member function labeled </a:t>
            </a:r>
            <a:r>
              <a:rPr lang="en-US" dirty="0">
                <a:latin typeface="Consolas" panose="020B0609020204030204" pitchFamily="49" charset="0"/>
              </a:rPr>
              <a:t>protected</a:t>
            </a:r>
            <a:r>
              <a:rPr lang="en-US" dirty="0"/>
              <a:t> may be accessed or called, respectively, by a derived class but not by a user</a:t>
            </a:r>
          </a:p>
          <a:p>
            <a:pPr lvl="1"/>
            <a:endParaRPr lang="en-US" dirty="0"/>
          </a:p>
          <a:p>
            <a:r>
              <a:rPr lang="en-US" dirty="0"/>
              <a:t>There are two solutions:</a:t>
            </a:r>
          </a:p>
          <a:p>
            <a:pPr lvl="1"/>
            <a:r>
              <a:rPr lang="en-US" dirty="0"/>
              <a:t>Make the member variable </a:t>
            </a:r>
            <a:r>
              <a:rPr lang="en-US" dirty="0" err="1">
                <a:latin typeface="Consolas" panose="020B0609020204030204" pitchFamily="49" charset="0"/>
              </a:rPr>
              <a:t>p_list_head</a:t>
            </a:r>
            <a:r>
              <a:rPr lang="en-US" dirty="0">
                <a:latin typeface="Consolas" panose="020B0609020204030204" pitchFamily="49" charset="0"/>
              </a:rPr>
              <a:t>_</a:t>
            </a:r>
            <a:r>
              <a:rPr lang="en-US" dirty="0"/>
              <a:t> protected</a:t>
            </a:r>
          </a:p>
          <a:p>
            <a:pPr lvl="1"/>
            <a:r>
              <a:rPr lang="en-US" dirty="0"/>
              <a:t>Leave the member variables private but create a protected member function that gives access to that value</a:t>
            </a:r>
            <a:endParaRPr lang="en-US" sz="1600" dirty="0">
              <a:latin typeface="Consolas" panose="020B0609020204030204" pitchFamily="49" charset="0"/>
            </a:endParaRPr>
          </a:p>
        </p:txBody>
      </p:sp>
      <p:pic>
        <p:nvPicPr>
          <p:cNvPr id="9" name="Audio 8">
            <a:hlinkClick r:id="" action="ppaction://media"/>
            <a:extLst>
              <a:ext uri="{FF2B5EF4-FFF2-40B4-BE49-F238E27FC236}">
                <a16:creationId xmlns:a16="http://schemas.microsoft.com/office/drawing/2014/main" id="{15A91E00-75B1-4476-A93C-0E0182A10B9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40945998"/>
      </p:ext>
    </p:extLst>
  </p:cSld>
  <p:clrMapOvr>
    <a:masterClrMapping/>
  </p:clrMapOvr>
  <mc:AlternateContent xmlns:mc="http://schemas.openxmlformats.org/markup-compatibility/2006" xmlns:p14="http://schemas.microsoft.com/office/powerpoint/2010/main">
    <mc:Choice Requires="p14">
      <p:transition spd="slow" p14:dur="2000" advTm="87241"/>
    </mc:Choice>
    <mc:Fallback xmlns="">
      <p:transition spd="slow" advTm="87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F03C-3374-4B3D-8F7F-2085DD15981E}"/>
              </a:ext>
            </a:extLst>
          </p:cNvPr>
          <p:cNvSpPr>
            <a:spLocks noGrp="1"/>
          </p:cNvSpPr>
          <p:nvPr>
            <p:ph type="title"/>
          </p:nvPr>
        </p:nvSpPr>
        <p:spPr/>
        <p:txBody>
          <a:bodyPr/>
          <a:lstStyle/>
          <a:p>
            <a:r>
              <a:rPr lang="en-US" dirty="0"/>
              <a:t>Making private members protected</a:t>
            </a:r>
          </a:p>
        </p:txBody>
      </p:sp>
      <p:sp>
        <p:nvSpPr>
          <p:cNvPr id="3" name="Content Placeholder 2">
            <a:extLst>
              <a:ext uri="{FF2B5EF4-FFF2-40B4-BE49-F238E27FC236}">
                <a16:creationId xmlns:a16="http://schemas.microsoft.com/office/drawing/2014/main" id="{7B0B809A-B45C-4D42-8318-663F8D7C282A}"/>
              </a:ext>
            </a:extLst>
          </p:cNvPr>
          <p:cNvSpPr>
            <a:spLocks noGrp="1"/>
          </p:cNvSpPr>
          <p:nvPr>
            <p:ph idx="1"/>
          </p:nvPr>
        </p:nvSpPr>
        <p:spPr/>
        <p:txBody>
          <a:bodyPr/>
          <a:lstStyle/>
          <a:p>
            <a:r>
              <a:rPr lang="en-US" dirty="0"/>
              <a:t>The easy but more insecure method is to change the private label to protected:</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class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Linked_list</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public:</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 Public member functions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protected:</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Node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600" dirty="0">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class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Tailed_linked_list</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 public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Linked_list</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public:</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 Public member functions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protected:</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Node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p_list_tail</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400" i="0" u="none" strike="noStrike" kern="1200" cap="none" spc="0" normalizeH="0" baseline="0" noProof="0" dirty="0">
              <a:ln>
                <a:noFill/>
              </a:ln>
              <a:effectLst/>
              <a:uLnTx/>
              <a:uFillTx/>
              <a:latin typeface="Consolas" panose="020B0609020204030204" pitchFamily="49" charset="0"/>
              <a:ea typeface="+mn-ea"/>
              <a:cs typeface="Arial" pitchFamily="34" charset="0"/>
            </a:endParaRPr>
          </a:p>
          <a:p>
            <a:endParaRPr lang="en-US" dirty="0"/>
          </a:p>
        </p:txBody>
      </p:sp>
      <p:pic>
        <p:nvPicPr>
          <p:cNvPr id="5" name="Audio 4">
            <a:hlinkClick r:id="" action="ppaction://media"/>
            <a:extLst>
              <a:ext uri="{FF2B5EF4-FFF2-40B4-BE49-F238E27FC236}">
                <a16:creationId xmlns:a16="http://schemas.microsoft.com/office/drawing/2014/main" id="{EB6A2C58-C683-40A0-9DF9-58AE7D6290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3152621"/>
      </p:ext>
    </p:extLst>
  </p:cSld>
  <p:clrMapOvr>
    <a:masterClrMapping/>
  </p:clrMapOvr>
  <mc:AlternateContent xmlns:mc="http://schemas.openxmlformats.org/markup-compatibility/2006" xmlns:p14="http://schemas.microsoft.com/office/powerpoint/2010/main">
    <mc:Choice Requires="p14">
      <p:transition spd="slow" p14:dur="2000" advTm="40595"/>
    </mc:Choice>
    <mc:Fallback xmlns="">
      <p:transition spd="slow" advTm="4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F03C-3374-4B3D-8F7F-2085DD15981E}"/>
              </a:ext>
            </a:extLst>
          </p:cNvPr>
          <p:cNvSpPr>
            <a:spLocks noGrp="1"/>
          </p:cNvSpPr>
          <p:nvPr>
            <p:ph type="title"/>
          </p:nvPr>
        </p:nvSpPr>
        <p:spPr/>
        <p:txBody>
          <a:bodyPr/>
          <a:lstStyle/>
          <a:p>
            <a:r>
              <a:rPr lang="en-US" dirty="0"/>
              <a:t>Adding protected access</a:t>
            </a:r>
          </a:p>
        </p:txBody>
      </p:sp>
      <p:sp>
        <p:nvSpPr>
          <p:cNvPr id="3" name="Content Placeholder 2">
            <a:extLst>
              <a:ext uri="{FF2B5EF4-FFF2-40B4-BE49-F238E27FC236}">
                <a16:creationId xmlns:a16="http://schemas.microsoft.com/office/drawing/2014/main" id="{7B0B809A-B45C-4D42-8318-663F8D7C282A}"/>
              </a:ext>
            </a:extLst>
          </p:cNvPr>
          <p:cNvSpPr>
            <a:spLocks noGrp="1"/>
          </p:cNvSpPr>
          <p:nvPr>
            <p:ph idx="1"/>
          </p:nvPr>
        </p:nvSpPr>
        <p:spPr/>
        <p:txBody>
          <a:bodyPr/>
          <a:lstStyle/>
          <a:p>
            <a:r>
              <a:rPr lang="en-US" dirty="0"/>
              <a:t>The more secure way is to give the author of the derived class access to the value without allowing that user the opportunity to change it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class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Linked_list</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public:</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 Public member functions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protected:</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Node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const;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600" dirty="0">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private: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Node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lang="en-US" sz="1600" dirty="0">
              <a:latin typeface="Consolas" panose="020B0609020204030204" pitchFamily="49"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Node *</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Linked_list</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a:t>
            </a:r>
            <a:r>
              <a:rPr kumimoji="0" lang="en-US" sz="1600" i="0" u="none" strike="noStrike" kern="1200" cap="none" spc="0" normalizeH="0" baseline="0" noProof="0" dirty="0" err="1">
                <a:ln>
                  <a:noFill/>
                </a:ln>
                <a:effectLst/>
                <a:uLnTx/>
                <a:uFillTx/>
                <a:latin typeface="Consolas" panose="020B0609020204030204" pitchFamily="49" charset="0"/>
                <a:ea typeface="+mn-ea"/>
                <a:cs typeface="Arial" pitchFamily="34" charset="0"/>
              </a:rPr>
              <a:t>p_list_head</a:t>
            </a: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 const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600" dirty="0">
                <a:latin typeface="Consolas" panose="020B0609020204030204" pitchFamily="49" charset="0"/>
              </a:rPr>
              <a:t>    return </a:t>
            </a:r>
            <a:r>
              <a:rPr lang="en-US" sz="1600" dirty="0" err="1">
                <a:latin typeface="Consolas" panose="020B0609020204030204" pitchFamily="49" charset="0"/>
              </a:rPr>
              <a:t>p_list_head</a:t>
            </a:r>
            <a:r>
              <a:rPr lang="en-US" sz="1600" dirty="0">
                <a:latin typeface="Consolas" panose="020B0609020204030204" pitchFamily="49"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600" i="0" u="none" strike="noStrike" kern="1200" cap="none" spc="0" normalizeH="0" baseline="0" noProof="0" dirty="0">
                <a:ln>
                  <a:noFill/>
                </a:ln>
                <a:effectLst/>
                <a:uLnTx/>
                <a:uFillTx/>
                <a:latin typeface="Consolas" panose="020B0609020204030204" pitchFamily="49" charset="0"/>
                <a:ea typeface="+mn-ea"/>
                <a:cs typeface="Arial" pitchFamily="34" charset="0"/>
              </a:rPr>
              <a:t>}</a:t>
            </a:r>
          </a:p>
        </p:txBody>
      </p:sp>
      <p:pic>
        <p:nvPicPr>
          <p:cNvPr id="5" name="Audio 4">
            <a:hlinkClick r:id="" action="ppaction://media"/>
            <a:extLst>
              <a:ext uri="{FF2B5EF4-FFF2-40B4-BE49-F238E27FC236}">
                <a16:creationId xmlns:a16="http://schemas.microsoft.com/office/drawing/2014/main" id="{949D8714-0A00-4EB5-A707-BA8B364BE0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8448956"/>
      </p:ext>
    </p:extLst>
  </p:cSld>
  <p:clrMapOvr>
    <a:masterClrMapping/>
  </p:clrMapOvr>
  <mc:AlternateContent xmlns:mc="http://schemas.openxmlformats.org/markup-compatibility/2006" xmlns:p14="http://schemas.microsoft.com/office/powerpoint/2010/main">
    <mc:Choice Requires="p14">
      <p:transition spd="slow" p14:dur="2000" advTm="52623"/>
    </mc:Choice>
    <mc:Fallback xmlns="">
      <p:transition spd="slow" advTm="52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92F22-4F01-45FE-AA09-63E3C458F45D}"/>
              </a:ext>
            </a:extLst>
          </p:cNvPr>
          <p:cNvSpPr>
            <a:spLocks noGrp="1"/>
          </p:cNvSpPr>
          <p:nvPr>
            <p:ph type="title"/>
          </p:nvPr>
        </p:nvSpPr>
        <p:spPr/>
        <p:txBody>
          <a:bodyPr/>
          <a:lstStyle/>
          <a:p>
            <a:r>
              <a:rPr lang="en-US" dirty="0"/>
              <a:t>Adding protected access</a:t>
            </a:r>
          </a:p>
        </p:txBody>
      </p:sp>
      <p:sp>
        <p:nvSpPr>
          <p:cNvPr id="3" name="Content Placeholder 2">
            <a:extLst>
              <a:ext uri="{FF2B5EF4-FFF2-40B4-BE49-F238E27FC236}">
                <a16:creationId xmlns:a16="http://schemas.microsoft.com/office/drawing/2014/main" id="{962E7CF5-7D11-49E8-90BF-29B9D1CF708D}"/>
              </a:ext>
            </a:extLst>
          </p:cNvPr>
          <p:cNvSpPr>
            <a:spLocks noGrp="1"/>
          </p:cNvSpPr>
          <p:nvPr>
            <p:ph idx="1"/>
          </p:nvPr>
        </p:nvSpPr>
        <p:spPr/>
        <p:txBody>
          <a:bodyPr/>
          <a:lstStyle/>
          <a:p>
            <a:r>
              <a:rPr lang="en-US" dirty="0"/>
              <a:t>Now, instead of accessing the private member variable directly,</a:t>
            </a:r>
            <a:br>
              <a:rPr lang="en-US" dirty="0"/>
            </a:br>
            <a:r>
              <a:rPr lang="en-US" dirty="0"/>
              <a:t>	we call the corresponding protected member function:</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Tailed_linked_list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push_front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new_value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push_front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new_value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if (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p_list_tail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nullptr</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p_list_tail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 </a:t>
            </a: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p_list_head</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Tailed_linked_list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if ( </a:t>
            </a: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p_list_head</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nullptr</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p_list_tail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_ =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nullptr</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p:txBody>
      </p:sp>
      <p:pic>
        <p:nvPicPr>
          <p:cNvPr id="4" name="Audio 3">
            <a:hlinkClick r:id="" action="ppaction://media"/>
            <a:extLst>
              <a:ext uri="{FF2B5EF4-FFF2-40B4-BE49-F238E27FC236}">
                <a16:creationId xmlns:a16="http://schemas.microsoft.com/office/drawing/2014/main" id="{FAB5D31E-C7C5-431D-A5B3-1C1351B427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5917033"/>
      </p:ext>
    </p:extLst>
  </p:cSld>
  <p:clrMapOvr>
    <a:masterClrMapping/>
  </p:clrMapOvr>
  <mc:AlternateContent xmlns:mc="http://schemas.openxmlformats.org/markup-compatibility/2006" xmlns:p14="http://schemas.microsoft.com/office/powerpoint/2010/main">
    <mc:Choice Requires="p14">
      <p:transition spd="slow" p14:dur="2000" advTm="48768"/>
    </mc:Choice>
    <mc:Fallback xmlns="">
      <p:transition spd="slow" advTm="4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F03C-3374-4B3D-8F7F-2085DD15981E}"/>
              </a:ext>
            </a:extLst>
          </p:cNvPr>
          <p:cNvSpPr>
            <a:spLocks noGrp="1"/>
          </p:cNvSpPr>
          <p:nvPr>
            <p:ph type="title"/>
          </p:nvPr>
        </p:nvSpPr>
        <p:spPr/>
        <p:txBody>
          <a:bodyPr/>
          <a:lstStyle/>
          <a:p>
            <a:r>
              <a:rPr lang="en-US" dirty="0"/>
              <a:t>Adding protected access</a:t>
            </a:r>
          </a:p>
        </p:txBody>
      </p:sp>
      <p:sp>
        <p:nvSpPr>
          <p:cNvPr id="3" name="Content Placeholder 2">
            <a:extLst>
              <a:ext uri="{FF2B5EF4-FFF2-40B4-BE49-F238E27FC236}">
                <a16:creationId xmlns:a16="http://schemas.microsoft.com/office/drawing/2014/main" id="{7B0B809A-B45C-4D42-8318-663F8D7C282A}"/>
              </a:ext>
            </a:extLst>
          </p:cNvPr>
          <p:cNvSpPr>
            <a:spLocks noGrp="1"/>
          </p:cNvSpPr>
          <p:nvPr>
            <p:ph idx="1"/>
          </p:nvPr>
        </p:nvSpPr>
        <p:spPr/>
        <p:txBody>
          <a:bodyPr/>
          <a:lstStyle/>
          <a:p>
            <a:r>
              <a:rPr lang="en-US" dirty="0"/>
              <a:t>Note that this prevents someone in the derived class from changing</a:t>
            </a:r>
            <a:br>
              <a:rPr lang="en-US" dirty="0"/>
            </a:br>
            <a:r>
              <a:rPr lang="en-US" dirty="0"/>
              <a:t>the member variable </a:t>
            </a:r>
            <a:r>
              <a:rPr lang="en-US" dirty="0" err="1">
                <a:latin typeface="Consolas" panose="020B0609020204030204" pitchFamily="49" charset="0"/>
              </a:rPr>
              <a:t>p_list_head</a:t>
            </a:r>
            <a:r>
              <a:rPr lang="en-US" dirty="0">
                <a:latin typeface="Consolas" panose="020B0609020204030204" pitchFamily="49" charset="0"/>
              </a:rPr>
              <a:t>_</a:t>
            </a:r>
            <a:br>
              <a:rPr lang="en-US" dirty="0"/>
            </a:br>
            <a:endParaRPr lang="en-US" dirty="0"/>
          </a:p>
          <a:p>
            <a:r>
              <a:rPr lang="en-US" dirty="0"/>
              <a:t>However, it doesn’t prevent other errors, for example: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delete </a:t>
            </a:r>
            <a:r>
              <a:rPr kumimoji="0" lang="en-US"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p_list_head</a:t>
            </a:r>
            <a:r>
              <a:rPr kumimoji="0" lang="en-US"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a:t>
            </a:r>
          </a:p>
        </p:txBody>
      </p:sp>
      <p:pic>
        <p:nvPicPr>
          <p:cNvPr id="5" name="Audio 4">
            <a:hlinkClick r:id="" action="ppaction://media"/>
            <a:extLst>
              <a:ext uri="{FF2B5EF4-FFF2-40B4-BE49-F238E27FC236}">
                <a16:creationId xmlns:a16="http://schemas.microsoft.com/office/drawing/2014/main" id="{4848C71D-86FB-4173-9884-1DD6665E41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3846226"/>
      </p:ext>
    </p:extLst>
  </p:cSld>
  <p:clrMapOvr>
    <a:masterClrMapping/>
  </p:clrMapOvr>
  <mc:AlternateContent xmlns:mc="http://schemas.openxmlformats.org/markup-compatibility/2006" xmlns:p14="http://schemas.microsoft.com/office/powerpoint/2010/main">
    <mc:Choice Requires="p14">
      <p:transition spd="slow" p14:dur="2000" advTm="29952"/>
    </mc:Choice>
    <mc:Fallback xmlns="">
      <p:transition spd="slow" advTm="2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FA0D-201B-479F-BC1F-148062314400}"/>
              </a:ext>
            </a:extLst>
          </p:cNvPr>
          <p:cNvSpPr>
            <a:spLocks noGrp="1"/>
          </p:cNvSpPr>
          <p:nvPr>
            <p:ph type="title"/>
          </p:nvPr>
        </p:nvSpPr>
        <p:spPr/>
        <p:txBody>
          <a:bodyPr/>
          <a:lstStyle/>
          <a:p>
            <a:r>
              <a:rPr lang="en-US" dirty="0"/>
              <a:t>Showing the relationship</a:t>
            </a:r>
          </a:p>
        </p:txBody>
      </p:sp>
      <p:sp>
        <p:nvSpPr>
          <p:cNvPr id="3" name="Content Placeholder 2">
            <a:extLst>
              <a:ext uri="{FF2B5EF4-FFF2-40B4-BE49-F238E27FC236}">
                <a16:creationId xmlns:a16="http://schemas.microsoft.com/office/drawing/2014/main" id="{4759CEB4-E2E3-442A-880A-2E2CE352E449}"/>
              </a:ext>
            </a:extLst>
          </p:cNvPr>
          <p:cNvSpPr>
            <a:spLocks noGrp="1"/>
          </p:cNvSpPr>
          <p:nvPr>
            <p:ph idx="1"/>
          </p:nvPr>
        </p:nvSpPr>
        <p:spPr/>
        <p:txBody>
          <a:bodyPr/>
          <a:lstStyle/>
          <a:p>
            <a:r>
              <a:rPr lang="en-US" dirty="0"/>
              <a:t>To show the relationship between base classes and derived classes, 	we use the following diagram:</a:t>
            </a:r>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We may say that the sized linked list class </a:t>
            </a:r>
            <a:r>
              <a:rPr lang="en-US" b="1" i="1" dirty="0"/>
              <a:t>inherits from </a:t>
            </a:r>
            <a:r>
              <a:rPr lang="en-US" dirty="0"/>
              <a:t>the linked list class</a:t>
            </a:r>
          </a:p>
          <a:p>
            <a:pPr lvl="1"/>
            <a:r>
              <a:rPr lang="en-US" dirty="0"/>
              <a:t>We may also say that a “sized linked list </a:t>
            </a:r>
            <a:r>
              <a:rPr lang="en-US" b="1" i="1" dirty="0"/>
              <a:t>is a</a:t>
            </a:r>
            <a:r>
              <a:rPr lang="en-US" dirty="0"/>
              <a:t> linked list”</a:t>
            </a:r>
          </a:p>
        </p:txBody>
      </p:sp>
      <p:sp>
        <p:nvSpPr>
          <p:cNvPr id="15" name="TextBox 14">
            <a:extLst>
              <a:ext uri="{FF2B5EF4-FFF2-40B4-BE49-F238E27FC236}">
                <a16:creationId xmlns:a16="http://schemas.microsoft.com/office/drawing/2014/main" id="{6DF4BE35-3711-47EB-91F6-03CDA5636777}"/>
              </a:ext>
            </a:extLst>
          </p:cNvPr>
          <p:cNvSpPr txBox="1"/>
          <p:nvPr/>
        </p:nvSpPr>
        <p:spPr>
          <a:xfrm>
            <a:off x="3526090" y="2492896"/>
            <a:ext cx="1577676" cy="369332"/>
          </a:xfrm>
          <a:prstGeom prst="rect">
            <a:avLst/>
          </a:prstGeom>
          <a:noFill/>
          <a:ln>
            <a:solidFill>
              <a:schemeClr val="tx1"/>
            </a:solidFill>
          </a:ln>
        </p:spPr>
        <p:txBody>
          <a:bodyPr wrap="none" rtlCol="0">
            <a:spAutoFit/>
          </a:bodyPr>
          <a:lstStyle/>
          <a:p>
            <a:pPr algn="ctr"/>
            <a:r>
              <a:rPr lang="en-US" dirty="0" err="1">
                <a:latin typeface="Consolas" panose="020B0609020204030204" pitchFamily="49" charset="0"/>
              </a:rPr>
              <a:t>Linked_list</a:t>
            </a:r>
            <a:endParaRPr lang="en-US" dirty="0">
              <a:latin typeface="Consolas" panose="020B0609020204030204" pitchFamily="49" charset="0"/>
            </a:endParaRPr>
          </a:p>
        </p:txBody>
      </p:sp>
      <p:sp>
        <p:nvSpPr>
          <p:cNvPr id="16" name="TextBox 15">
            <a:extLst>
              <a:ext uri="{FF2B5EF4-FFF2-40B4-BE49-F238E27FC236}">
                <a16:creationId xmlns:a16="http://schemas.microsoft.com/office/drawing/2014/main" id="{017F3C9C-2992-4AEA-80F3-08156563345C}"/>
              </a:ext>
            </a:extLst>
          </p:cNvPr>
          <p:cNvSpPr txBox="1"/>
          <p:nvPr/>
        </p:nvSpPr>
        <p:spPr>
          <a:xfrm>
            <a:off x="1477933" y="4052855"/>
            <a:ext cx="2337499" cy="369332"/>
          </a:xfrm>
          <a:prstGeom prst="rect">
            <a:avLst/>
          </a:prstGeom>
          <a:noFill/>
          <a:ln>
            <a:solidFill>
              <a:schemeClr val="tx1"/>
            </a:solidFill>
          </a:ln>
        </p:spPr>
        <p:txBody>
          <a:bodyPr wrap="none" rtlCol="0">
            <a:spAutoFit/>
          </a:bodyPr>
          <a:lstStyle/>
          <a:p>
            <a:pPr algn="ctr"/>
            <a:r>
              <a:rPr lang="en-US" dirty="0" err="1">
                <a:latin typeface="Consolas" panose="020B0609020204030204" pitchFamily="49" charset="0"/>
              </a:rPr>
              <a:t>Sized_linked_list</a:t>
            </a:r>
            <a:endParaRPr lang="en-US" dirty="0">
              <a:latin typeface="Consolas" panose="020B0609020204030204" pitchFamily="49" charset="0"/>
            </a:endParaRPr>
          </a:p>
        </p:txBody>
      </p:sp>
      <p:sp>
        <p:nvSpPr>
          <p:cNvPr id="17" name="TextBox 16">
            <a:extLst>
              <a:ext uri="{FF2B5EF4-FFF2-40B4-BE49-F238E27FC236}">
                <a16:creationId xmlns:a16="http://schemas.microsoft.com/office/drawing/2014/main" id="{7EF356FC-E18A-4641-938D-529B11937074}"/>
              </a:ext>
            </a:extLst>
          </p:cNvPr>
          <p:cNvSpPr txBox="1"/>
          <p:nvPr/>
        </p:nvSpPr>
        <p:spPr>
          <a:xfrm>
            <a:off x="4797593" y="4052855"/>
            <a:ext cx="2464136" cy="369332"/>
          </a:xfrm>
          <a:prstGeom prst="rect">
            <a:avLst/>
          </a:prstGeom>
          <a:noFill/>
          <a:ln>
            <a:solidFill>
              <a:schemeClr val="tx1"/>
            </a:solidFill>
          </a:ln>
        </p:spPr>
        <p:txBody>
          <a:bodyPr wrap="none" rtlCol="0">
            <a:spAutoFit/>
          </a:bodyPr>
          <a:lstStyle/>
          <a:p>
            <a:pPr algn="ctr"/>
            <a:r>
              <a:rPr lang="en-US" dirty="0" err="1">
                <a:latin typeface="Consolas" panose="020B0609020204030204" pitchFamily="49" charset="0"/>
              </a:rPr>
              <a:t>Tailed_linked_list</a:t>
            </a:r>
            <a:endParaRPr lang="en-US" dirty="0">
              <a:latin typeface="Consolas" panose="020B0609020204030204" pitchFamily="49" charset="0"/>
            </a:endParaRPr>
          </a:p>
        </p:txBody>
      </p:sp>
      <p:cxnSp>
        <p:nvCxnSpPr>
          <p:cNvPr id="18" name="Straight Arrow Connector 17">
            <a:extLst>
              <a:ext uri="{FF2B5EF4-FFF2-40B4-BE49-F238E27FC236}">
                <a16:creationId xmlns:a16="http://schemas.microsoft.com/office/drawing/2014/main" id="{8EE37209-432A-4A74-9A13-09007D77767B}"/>
              </a:ext>
            </a:extLst>
          </p:cNvPr>
          <p:cNvCxnSpPr>
            <a:cxnSpLocks/>
          </p:cNvCxnSpPr>
          <p:nvPr/>
        </p:nvCxnSpPr>
        <p:spPr>
          <a:xfrm flipV="1">
            <a:off x="2774437" y="2862229"/>
            <a:ext cx="1014132" cy="1190626"/>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03E5C3E-3C79-4954-9C8E-407EF52C1C35}"/>
              </a:ext>
            </a:extLst>
          </p:cNvPr>
          <p:cNvCxnSpPr>
            <a:cxnSpLocks/>
          </p:cNvCxnSpPr>
          <p:nvPr/>
        </p:nvCxnSpPr>
        <p:spPr>
          <a:xfrm flipH="1" flipV="1">
            <a:off x="4836166" y="2862229"/>
            <a:ext cx="1019253" cy="1190626"/>
          </a:xfrm>
          <a:prstGeom prst="straightConnector1">
            <a:avLst/>
          </a:prstGeom>
          <a:ln w="28575">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DC61C5C6-0680-49CD-960F-527EF4C8A9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7369268"/>
      </p:ext>
    </p:extLst>
  </p:cSld>
  <p:clrMapOvr>
    <a:masterClrMapping/>
  </p:clrMapOvr>
  <mc:AlternateContent xmlns:mc="http://schemas.openxmlformats.org/markup-compatibility/2006" xmlns:p14="http://schemas.microsoft.com/office/powerpoint/2010/main">
    <mc:Choice Requires="p14">
      <p:transition spd="slow" p14:dur="2000" advTm="99347"/>
    </mc:Choice>
    <mc:Fallback xmlns="">
      <p:transition spd="slow" advTm="9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a:xfrm>
            <a:off x="457200" y="1600200"/>
            <a:ext cx="8470900" cy="4525963"/>
          </a:xfrm>
        </p:spPr>
        <p:txBody>
          <a:bodyPr/>
          <a:lstStyle/>
          <a:p>
            <a:r>
              <a:rPr lang="en-CA" dirty="0"/>
              <a:t>Following this lesson, you now</a:t>
            </a:r>
          </a:p>
          <a:p>
            <a:pPr lvl="1"/>
            <a:r>
              <a:rPr lang="en-CA" dirty="0"/>
              <a:t>Know how to derive one class from another</a:t>
            </a:r>
          </a:p>
          <a:p>
            <a:pPr lvl="1"/>
            <a:r>
              <a:rPr lang="en-US" dirty="0"/>
              <a:t>Understand that member functions in the base class must be </a:t>
            </a:r>
            <a:r>
              <a:rPr lang="en-US" dirty="0">
                <a:latin typeface="Consolas" panose="020B0609020204030204" pitchFamily="49" charset="0"/>
              </a:rPr>
              <a:t>virtual</a:t>
            </a:r>
          </a:p>
          <a:p>
            <a:pPr lvl="1"/>
            <a:r>
              <a:rPr lang="en-US" dirty="0"/>
              <a:t>Understand that the derived classes must indicate the base class</a:t>
            </a:r>
          </a:p>
          <a:p>
            <a:pPr lvl="1"/>
            <a:r>
              <a:rPr lang="en-US" dirty="0"/>
              <a:t>Know that derived classes can not only add new member variables and new member functions, but can also selectively:</a:t>
            </a:r>
          </a:p>
          <a:p>
            <a:pPr lvl="2"/>
            <a:r>
              <a:rPr lang="en-US" dirty="0"/>
              <a:t>Keep member functions as defined in the base class</a:t>
            </a:r>
          </a:p>
          <a:p>
            <a:pPr lvl="2"/>
            <a:r>
              <a:rPr lang="en-US" dirty="0"/>
              <a:t>Add additional functionality to the implementation of the base class member functions</a:t>
            </a:r>
          </a:p>
          <a:p>
            <a:pPr lvl="2"/>
            <a:r>
              <a:rPr lang="en-US" dirty="0"/>
              <a:t>Overwrite completely the implementation of the member function in the base class</a:t>
            </a:r>
          </a:p>
          <a:p>
            <a:pPr lvl="1"/>
            <a:r>
              <a:rPr lang="en-US" dirty="0"/>
              <a:t>Understand the use of the </a:t>
            </a:r>
            <a:r>
              <a:rPr lang="en-US" dirty="0">
                <a:latin typeface="Consolas" panose="020B0609020204030204" pitchFamily="49" charset="0"/>
              </a:rPr>
              <a:t>protected</a:t>
            </a:r>
            <a:r>
              <a:rPr lang="en-US" dirty="0"/>
              <a:t> label</a:t>
            </a:r>
            <a:endParaRPr lang="en-CA" dirty="0"/>
          </a:p>
        </p:txBody>
      </p:sp>
      <p:pic>
        <p:nvPicPr>
          <p:cNvPr id="5" name="Audio 4">
            <a:hlinkClick r:id="" action="ppaction://media"/>
            <a:extLst>
              <a:ext uri="{FF2B5EF4-FFF2-40B4-BE49-F238E27FC236}">
                <a16:creationId xmlns:a16="http://schemas.microsoft.com/office/drawing/2014/main" id="{EFA77FCD-A0E6-4D8F-89FE-D7A6025CEB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61078"/>
    </mc:Choice>
    <mc:Fallback xmlns="">
      <p:transition spd="slow" advTm="6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https://en.wikipedia.org/wiki/Linked_list</a:t>
            </a:r>
          </a:p>
          <a:p>
            <a:pPr marL="0" indent="0">
              <a:buNone/>
            </a:pPr>
            <a:r>
              <a:rPr lang="en-CA" sz="1800" dirty="0"/>
              <a:t>[2]	</a:t>
            </a:r>
            <a:r>
              <a:rPr lang="en-CA" sz="1600" dirty="0"/>
              <a:t>https://en.wikipedia.org/wiki/Inheritance_(object-oriented_programming)</a:t>
            </a:r>
            <a:br>
              <a:rPr lang="en-CA" sz="1600" dirty="0"/>
            </a:br>
            <a:r>
              <a:rPr lang="en-CA" sz="1600" dirty="0"/>
              <a:t>		#Subclasses_and_superclasses</a:t>
            </a:r>
            <a:endParaRPr lang="en-CA" sz="1800" dirty="0"/>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9515-EF32-4473-8384-991DEBAB201C}"/>
              </a:ext>
            </a:extLst>
          </p:cNvPr>
          <p:cNvSpPr>
            <a:spLocks noGrp="1"/>
          </p:cNvSpPr>
          <p:nvPr>
            <p:ph type="title"/>
          </p:nvPr>
        </p:nvSpPr>
        <p:spPr/>
        <p:txBody>
          <a:bodyPr/>
          <a:lstStyle/>
          <a:p>
            <a:r>
              <a:rPr lang="en-US" dirty="0"/>
              <a:t>Re-use of code</a:t>
            </a:r>
          </a:p>
        </p:txBody>
      </p:sp>
      <p:sp>
        <p:nvSpPr>
          <p:cNvPr id="3" name="Content Placeholder 2">
            <a:extLst>
              <a:ext uri="{FF2B5EF4-FFF2-40B4-BE49-F238E27FC236}">
                <a16:creationId xmlns:a16="http://schemas.microsoft.com/office/drawing/2014/main" id="{1C2CECDC-E52C-4B70-81E9-06A44F7377EF}"/>
              </a:ext>
            </a:extLst>
          </p:cNvPr>
          <p:cNvSpPr>
            <a:spLocks noGrp="1"/>
          </p:cNvSpPr>
          <p:nvPr>
            <p:ph idx="1"/>
          </p:nvPr>
        </p:nvSpPr>
        <p:spPr/>
        <p:txBody>
          <a:bodyPr/>
          <a:lstStyle/>
          <a:p>
            <a:r>
              <a:rPr lang="en-US" dirty="0"/>
              <a:t>We have often stressed the reuse of code:</a:t>
            </a:r>
          </a:p>
          <a:p>
            <a:pPr lvl="1"/>
            <a:r>
              <a:rPr lang="en-US" dirty="0"/>
              <a:t>Do not implement something twice if at all necessary</a:t>
            </a:r>
          </a:p>
          <a:p>
            <a:pPr lvl="1"/>
            <a:endParaRPr lang="en-US" dirty="0"/>
          </a:p>
          <a:p>
            <a:r>
              <a:rPr lang="en-US" dirty="0"/>
              <a:t>When authoring a function, we avoid repeated implementations by authoring and then calling additional helper functions</a:t>
            </a:r>
          </a:p>
          <a:p>
            <a:pPr lvl="1"/>
            <a:r>
              <a:rPr lang="en-US" dirty="0"/>
              <a:t>What do we do if two classes are exceptionally similar?</a:t>
            </a:r>
          </a:p>
          <a:p>
            <a:pPr lvl="1"/>
            <a:r>
              <a:rPr lang="en-US" dirty="0"/>
              <a:t>Specifically,</a:t>
            </a:r>
            <a:br>
              <a:rPr lang="en-US" dirty="0"/>
            </a:br>
            <a:r>
              <a:rPr lang="en-US" dirty="0"/>
              <a:t>     what happens if one class is an extension of an existing class?</a:t>
            </a:r>
          </a:p>
        </p:txBody>
      </p:sp>
      <p:pic>
        <p:nvPicPr>
          <p:cNvPr id="6" name="Audio 5">
            <a:hlinkClick r:id="" action="ppaction://media"/>
            <a:extLst>
              <a:ext uri="{FF2B5EF4-FFF2-40B4-BE49-F238E27FC236}">
                <a16:creationId xmlns:a16="http://schemas.microsoft.com/office/drawing/2014/main" id="{7976A6DD-3BB9-4448-88F2-8583528AE3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6511672"/>
      </p:ext>
    </p:extLst>
  </p:cSld>
  <p:clrMapOvr>
    <a:masterClrMapping/>
  </p:clrMapOvr>
  <mc:AlternateContent xmlns:mc="http://schemas.openxmlformats.org/markup-compatibility/2006" xmlns:p14="http://schemas.microsoft.com/office/powerpoint/2010/main">
    <mc:Choice Requires="p14">
      <p:transition spd="slow" p14:dur="2000" advTm="45076"/>
    </mc:Choice>
    <mc:Fallback xmlns="">
      <p:transition spd="slow" advTm="45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C2D0-83EC-4814-B5FD-5AE388A3E777}"/>
              </a:ext>
            </a:extLst>
          </p:cNvPr>
          <p:cNvSpPr>
            <a:spLocks noGrp="1"/>
          </p:cNvSpPr>
          <p:nvPr>
            <p:ph type="title"/>
          </p:nvPr>
        </p:nvSpPr>
        <p:spPr/>
        <p:txBody>
          <a:bodyPr/>
          <a:lstStyle/>
          <a:p>
            <a:r>
              <a:rPr lang="en-US" dirty="0"/>
              <a:t>Extending the functionality of a class</a:t>
            </a:r>
          </a:p>
        </p:txBody>
      </p:sp>
      <p:sp>
        <p:nvSpPr>
          <p:cNvPr id="3" name="Content Placeholder 2">
            <a:extLst>
              <a:ext uri="{FF2B5EF4-FFF2-40B4-BE49-F238E27FC236}">
                <a16:creationId xmlns:a16="http://schemas.microsoft.com/office/drawing/2014/main" id="{4519C092-184D-4584-8ADB-BEF286EFBD5E}"/>
              </a:ext>
            </a:extLst>
          </p:cNvPr>
          <p:cNvSpPr>
            <a:spLocks noGrp="1"/>
          </p:cNvSpPr>
          <p:nvPr>
            <p:ph idx="1"/>
          </p:nvPr>
        </p:nvSpPr>
        <p:spPr/>
        <p:txBody>
          <a:bodyPr/>
          <a:lstStyle/>
          <a:p>
            <a:r>
              <a:rPr lang="en-US" dirty="0"/>
              <a:t>For example, suppose you are authoring code for an embedded system where memory is at a premium</a:t>
            </a:r>
          </a:p>
          <a:p>
            <a:pPr lvl="1"/>
            <a:r>
              <a:rPr lang="en-US" dirty="0"/>
              <a:t>You’d like to author a few variations on linked lists:</a:t>
            </a:r>
          </a:p>
          <a:p>
            <a:pPr lvl="2"/>
            <a:r>
              <a:rPr lang="en-US" dirty="0"/>
              <a:t>One with no bells and whistles</a:t>
            </a:r>
          </a:p>
          <a:p>
            <a:pPr lvl="2"/>
            <a:r>
              <a:rPr lang="en-US" dirty="0"/>
              <a:t>One that tracks the size</a:t>
            </a:r>
          </a:p>
          <a:p>
            <a:pPr lvl="3"/>
            <a:r>
              <a:rPr lang="en-US" dirty="0"/>
              <a:t>Returning the size is reduced to returning a member variable</a:t>
            </a:r>
          </a:p>
          <a:p>
            <a:pPr lvl="2"/>
            <a:r>
              <a:rPr lang="en-US" dirty="0"/>
              <a:t>One that includes a tail pointer</a:t>
            </a:r>
          </a:p>
          <a:p>
            <a:pPr lvl="3"/>
            <a:r>
              <a:rPr lang="en-US" dirty="0"/>
              <a:t>Pushing a new node at the back of the linked list is very fast</a:t>
            </a:r>
          </a:p>
          <a:p>
            <a:pPr lvl="1"/>
            <a:r>
              <a:rPr lang="en-US" dirty="0"/>
              <a:t>Most of the functionality, however, is identical</a:t>
            </a:r>
          </a:p>
          <a:p>
            <a:endParaRPr lang="en-US" dirty="0"/>
          </a:p>
          <a:p>
            <a:pPr lvl="1"/>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A05C9A32-87A1-4038-87F8-2728E77C2AE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29020977"/>
      </p:ext>
    </p:extLst>
  </p:cSld>
  <p:clrMapOvr>
    <a:masterClrMapping/>
  </p:clrMapOvr>
  <mc:AlternateContent xmlns:mc="http://schemas.openxmlformats.org/markup-compatibility/2006" xmlns:p14="http://schemas.microsoft.com/office/powerpoint/2010/main">
    <mc:Choice Requires="p14">
      <p:transition spd="slow" p14:dur="2000" advTm="115567"/>
    </mc:Choice>
    <mc:Fallback xmlns="">
      <p:transition spd="slow" advTm="11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9515-EF32-4473-8384-991DEBAB201C}"/>
              </a:ext>
            </a:extLst>
          </p:cNvPr>
          <p:cNvSpPr>
            <a:spLocks noGrp="1"/>
          </p:cNvSpPr>
          <p:nvPr>
            <p:ph type="title"/>
          </p:nvPr>
        </p:nvSpPr>
        <p:spPr/>
        <p:txBody>
          <a:bodyPr/>
          <a:lstStyle/>
          <a:p>
            <a:r>
              <a:rPr lang="en-US" dirty="0"/>
              <a:t>Extending the functionality of a class</a:t>
            </a:r>
          </a:p>
        </p:txBody>
      </p:sp>
      <p:sp>
        <p:nvSpPr>
          <p:cNvPr id="3" name="Content Placeholder 2">
            <a:extLst>
              <a:ext uri="{FF2B5EF4-FFF2-40B4-BE49-F238E27FC236}">
                <a16:creationId xmlns:a16="http://schemas.microsoft.com/office/drawing/2014/main" id="{1C2CECDC-E52C-4B70-81E9-06A44F7377EF}"/>
              </a:ext>
            </a:extLst>
          </p:cNvPr>
          <p:cNvSpPr>
            <a:spLocks noGrp="1"/>
          </p:cNvSpPr>
          <p:nvPr>
            <p:ph idx="1"/>
          </p:nvPr>
        </p:nvSpPr>
        <p:spPr/>
        <p:txBody>
          <a:bodyPr/>
          <a:lstStyle/>
          <a:p>
            <a:r>
              <a:rPr lang="en-US" dirty="0"/>
              <a:t>Let us compare changes between a simple linked list and one that includes a </a:t>
            </a:r>
            <a:r>
              <a:rPr lang="en-US" dirty="0" err="1">
                <a:latin typeface="Consolas" panose="020B0609020204030204" pitchFamily="49" charset="0"/>
              </a:rPr>
              <a:t>list_size</a:t>
            </a:r>
            <a:r>
              <a:rPr lang="en-US" dirty="0">
                <a:latin typeface="Consolas" panose="020B0609020204030204" pitchFamily="49" charset="0"/>
              </a:rPr>
              <a:t>_</a:t>
            </a:r>
            <a:r>
              <a:rPr lang="en-US" dirty="0"/>
              <a:t> member variable:</a:t>
            </a:r>
          </a:p>
          <a:p>
            <a:endParaRPr lang="en-US" dirty="0"/>
          </a:p>
          <a:p>
            <a:pPr lvl="1"/>
            <a:endParaRPr lang="en-US" dirty="0"/>
          </a:p>
          <a:p>
            <a:endParaRPr lang="en-US" dirty="0"/>
          </a:p>
        </p:txBody>
      </p:sp>
      <p:graphicFrame>
        <p:nvGraphicFramePr>
          <p:cNvPr id="5" name="Table 5">
            <a:extLst>
              <a:ext uri="{FF2B5EF4-FFF2-40B4-BE49-F238E27FC236}">
                <a16:creationId xmlns:a16="http://schemas.microsoft.com/office/drawing/2014/main" id="{9BB6CB2A-90DE-47A4-9B80-E45EBAEB3868}"/>
              </a:ext>
            </a:extLst>
          </p:cNvPr>
          <p:cNvGraphicFramePr>
            <a:graphicFrameLocks noGrp="1"/>
          </p:cNvGraphicFramePr>
          <p:nvPr>
            <p:extLst>
              <p:ext uri="{D42A27DB-BD31-4B8C-83A1-F6EECF244321}">
                <p14:modId xmlns:p14="http://schemas.microsoft.com/office/powerpoint/2010/main" val="4035771921"/>
              </p:ext>
            </p:extLst>
          </p:nvPr>
        </p:nvGraphicFramePr>
        <p:xfrm>
          <a:off x="1331640" y="2564904"/>
          <a:ext cx="6768752" cy="3134360"/>
        </p:xfrm>
        <a:graphic>
          <a:graphicData uri="http://schemas.openxmlformats.org/drawingml/2006/table">
            <a:tbl>
              <a:tblPr firstRow="1" bandRow="1">
                <a:tableStyleId>{2D5ABB26-0587-4C30-8999-92F81FD0307C}</a:tableStyleId>
              </a:tblPr>
              <a:tblGrid>
                <a:gridCol w="3240360">
                  <a:extLst>
                    <a:ext uri="{9D8B030D-6E8A-4147-A177-3AD203B41FA5}">
                      <a16:colId xmlns:a16="http://schemas.microsoft.com/office/drawing/2014/main" val="183477182"/>
                    </a:ext>
                  </a:extLst>
                </a:gridCol>
                <a:gridCol w="3528392">
                  <a:extLst>
                    <a:ext uri="{9D8B030D-6E8A-4147-A177-3AD203B41FA5}">
                      <a16:colId xmlns:a16="http://schemas.microsoft.com/office/drawing/2014/main" val="2304022079"/>
                    </a:ext>
                  </a:extLst>
                </a:gridCol>
              </a:tblGrid>
              <a:tr h="370840">
                <a:tc>
                  <a:txBody>
                    <a:bodyPr/>
                    <a:lstStyle/>
                    <a:p>
                      <a:pPr algn="ctr"/>
                      <a:r>
                        <a:rPr lang="en-US" b="1" dirty="0">
                          <a:latin typeface="Georgia" panose="02040502050405020303" pitchFamily="18" charset="0"/>
                        </a:rPr>
                        <a:t>Member function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Georgia" panose="02040502050405020303" pitchFamily="18" charset="0"/>
                        </a:rPr>
                        <a:t>Variations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014333"/>
                  </a:ext>
                </a:extLst>
              </a:tr>
              <a:tr h="370840">
                <a:tc>
                  <a:txBody>
                    <a:bodyPr/>
                    <a:lstStyle/>
                    <a:p>
                      <a:r>
                        <a:rPr lang="en-US" dirty="0">
                          <a:latin typeface="Consolas" panose="020B0609020204030204" pitchFamily="49" charset="0"/>
                        </a:rPr>
                        <a:t>bool empty() const</a:t>
                      </a:r>
                    </a:p>
                  </a:txBody>
                  <a:tcPr anchor="ct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No change</a:t>
                      </a:r>
                    </a:p>
                  </a:txBody>
                  <a:tcPr>
                    <a:lnT w="12700" cap="flat" cmpd="sng" algn="ctr">
                      <a:solidFill>
                        <a:schemeClr val="tx1"/>
                      </a:solidFill>
                      <a:prstDash val="solid"/>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160606649"/>
                  </a:ext>
                </a:extLst>
              </a:tr>
              <a:tr h="370840">
                <a:tc>
                  <a:txBody>
                    <a:bodyPr/>
                    <a:lstStyle/>
                    <a:p>
                      <a:r>
                        <a:rPr lang="en-US" dirty="0">
                          <a:latin typeface="Consolas" panose="020B0609020204030204" pitchFamily="49" charset="0"/>
                        </a:rPr>
                        <a:t>std::</a:t>
                      </a:r>
                      <a:r>
                        <a:rPr lang="en-US" dirty="0" err="1">
                          <a:latin typeface="Consolas" panose="020B0609020204030204" pitchFamily="49" charset="0"/>
                        </a:rPr>
                        <a:t>size_t</a:t>
                      </a:r>
                      <a:r>
                        <a:rPr lang="en-US" dirty="0">
                          <a:latin typeface="Consolas" panose="020B0609020204030204" pitchFamily="49" charset="0"/>
                        </a:rPr>
                        <a:t> size() const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Complete replacement</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256946815"/>
                  </a:ext>
                </a:extLst>
              </a:tr>
              <a:tr h="370840">
                <a:tc>
                  <a:txBody>
                    <a:bodyPr/>
                    <a:lstStyle/>
                    <a:p>
                      <a:r>
                        <a:rPr lang="en-US" dirty="0">
                          <a:latin typeface="Consolas" panose="020B0609020204030204" pitchFamily="49" charset="0"/>
                        </a:rPr>
                        <a:t>double front() const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No change</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894027355"/>
                  </a:ext>
                </a:extLst>
              </a:tr>
              <a:tr h="370840">
                <a:tc>
                  <a:txBody>
                    <a:bodyPr/>
                    <a:lstStyle/>
                    <a:p>
                      <a:r>
                        <a:rPr lang="en-US" dirty="0">
                          <a:latin typeface="Consolas" panose="020B0609020204030204" pitchFamily="49" charset="0"/>
                        </a:rPr>
                        <a:t>void </a:t>
                      </a:r>
                      <a:r>
                        <a:rPr lang="en-US" dirty="0" err="1">
                          <a:latin typeface="Consolas" panose="020B0609020204030204" pitchFamily="49" charset="0"/>
                        </a:rPr>
                        <a:t>push_front</a:t>
                      </a:r>
                      <a:r>
                        <a:rPr lang="en-US" dirty="0">
                          <a:latin typeface="Consolas" panose="020B0609020204030204" pitchFamily="49" charset="0"/>
                        </a:rPr>
                        <a: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Perform same action as before and then increment </a:t>
                      </a:r>
                      <a:r>
                        <a:rPr lang="en-US" dirty="0" err="1">
                          <a:latin typeface="Consolas" panose="020B0609020204030204" pitchFamily="49" charset="0"/>
                        </a:rPr>
                        <a:t>list_size</a:t>
                      </a:r>
                      <a:r>
                        <a:rPr lang="en-US" dirty="0">
                          <a:latin typeface="Consolas" panose="020B0609020204030204" pitchFamily="49" charset="0"/>
                        </a:rPr>
                        <a:t>_</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3798550670"/>
                  </a:ext>
                </a:extLst>
              </a:tr>
              <a:tr h="370840">
                <a:tc>
                  <a:txBody>
                    <a:bodyPr/>
                    <a:lstStyle/>
                    <a:p>
                      <a:r>
                        <a:rPr lang="en-US" dirty="0">
                          <a:latin typeface="Consolas" panose="020B0609020204030204" pitchFamily="49" charset="0"/>
                        </a:rPr>
                        <a:t>void </a:t>
                      </a:r>
                      <a:r>
                        <a:rPr lang="en-US" dirty="0" err="1">
                          <a:latin typeface="Consolas" panose="020B0609020204030204" pitchFamily="49" charset="0"/>
                        </a:rPr>
                        <a:t>pop_front</a:t>
                      </a:r>
                      <a:r>
                        <a:rPr lang="en-US" dirty="0">
                          <a:latin typeface="Consolas" panose="020B0609020204030204" pitchFamily="49" charset="0"/>
                        </a:rPr>
                        <a:t>(…)</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tc>
                  <a:txBody>
                    <a:bodyPr/>
                    <a:lstStyle/>
                    <a:p>
                      <a:r>
                        <a:rPr lang="en-US" dirty="0">
                          <a:latin typeface="Georgia" panose="02040502050405020303" pitchFamily="18" charset="0"/>
                        </a:rPr>
                        <a:t>Perform same action as before and then decrement </a:t>
                      </a:r>
                      <a:r>
                        <a:rPr lang="en-US" dirty="0" err="1">
                          <a:latin typeface="Consolas" panose="020B0609020204030204" pitchFamily="49" charset="0"/>
                        </a:rPr>
                        <a:t>list_size</a:t>
                      </a:r>
                      <a:r>
                        <a:rPr lang="en-US" dirty="0">
                          <a:latin typeface="Consolas" panose="020B0609020204030204" pitchFamily="49" charset="0"/>
                        </a:rPr>
                        <a:t>_</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tcPr>
                </a:tc>
                <a:extLst>
                  <a:ext uri="{0D108BD9-81ED-4DB2-BD59-A6C34878D82A}">
                    <a16:rowId xmlns:a16="http://schemas.microsoft.com/office/drawing/2014/main" val="2446707711"/>
                  </a:ext>
                </a:extLst>
              </a:tr>
              <a:tr h="370840">
                <a:tc>
                  <a:txBody>
                    <a:bodyPr/>
                    <a:lstStyle/>
                    <a:p>
                      <a:r>
                        <a:rPr lang="en-US" dirty="0">
                          <a:latin typeface="Consolas" panose="020B0609020204030204" pitchFamily="49" charset="0"/>
                        </a:rPr>
                        <a:t>void clear()</a:t>
                      </a:r>
                    </a:p>
                  </a:txBody>
                  <a:tcPr anchor="ct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Georgia" panose="02040502050405020303" pitchFamily="18" charset="0"/>
                        </a:rPr>
                        <a:t>No change</a:t>
                      </a:r>
                      <a:endParaRPr lang="en-US" dirty="0">
                        <a:latin typeface="Consolas" panose="020B0609020204030204" pitchFamily="49" charset="0"/>
                      </a:endParaRP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9522596"/>
                  </a:ext>
                </a:extLst>
              </a:tr>
            </a:tbl>
          </a:graphicData>
        </a:graphic>
      </p:graphicFrame>
      <p:pic>
        <p:nvPicPr>
          <p:cNvPr id="6" name="Audio 5">
            <a:hlinkClick r:id="" action="ppaction://media"/>
            <a:extLst>
              <a:ext uri="{FF2B5EF4-FFF2-40B4-BE49-F238E27FC236}">
                <a16:creationId xmlns:a16="http://schemas.microsoft.com/office/drawing/2014/main" id="{B72F9730-15F1-4B2B-820B-541A5635085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07056372"/>
      </p:ext>
    </p:extLst>
  </p:cSld>
  <p:clrMapOvr>
    <a:masterClrMapping/>
  </p:clrMapOvr>
  <mc:AlternateContent xmlns:mc="http://schemas.openxmlformats.org/markup-compatibility/2006" xmlns:p14="http://schemas.microsoft.com/office/powerpoint/2010/main">
    <mc:Choice Requires="p14">
      <p:transition spd="slow" p14:dur="2000" advTm="80647"/>
    </mc:Choice>
    <mc:Fallback xmlns="">
      <p:transition spd="slow" advTm="80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0A02-DA02-4E28-9575-0BCF839CD67E}"/>
              </a:ext>
            </a:extLst>
          </p:cNvPr>
          <p:cNvSpPr>
            <a:spLocks noGrp="1"/>
          </p:cNvSpPr>
          <p:nvPr>
            <p:ph type="title"/>
          </p:nvPr>
        </p:nvSpPr>
        <p:spPr/>
        <p:txBody>
          <a:bodyPr/>
          <a:lstStyle/>
          <a:p>
            <a:r>
              <a:rPr lang="en-US" dirty="0"/>
              <a:t>Extending the functionality of a class</a:t>
            </a:r>
          </a:p>
        </p:txBody>
      </p:sp>
      <p:sp>
        <p:nvSpPr>
          <p:cNvPr id="3" name="Content Placeholder 2">
            <a:extLst>
              <a:ext uri="{FF2B5EF4-FFF2-40B4-BE49-F238E27FC236}">
                <a16:creationId xmlns:a16="http://schemas.microsoft.com/office/drawing/2014/main" id="{C23717E4-225A-4538-8D88-20F5AE6474CF}"/>
              </a:ext>
            </a:extLst>
          </p:cNvPr>
          <p:cNvSpPr>
            <a:spLocks noGrp="1"/>
          </p:cNvSpPr>
          <p:nvPr>
            <p:ph idx="1"/>
          </p:nvPr>
        </p:nvSpPr>
        <p:spPr/>
        <p:txBody>
          <a:bodyPr/>
          <a:lstStyle/>
          <a:p>
            <a:r>
              <a:rPr lang="en-US" dirty="0"/>
              <a:t>C++ allows you to extend the functionality of an existing class</a:t>
            </a:r>
          </a:p>
          <a:p>
            <a:pPr lvl="1"/>
            <a:r>
              <a:rPr lang="en-US" dirty="0"/>
              <a:t>Starting with a simple </a:t>
            </a:r>
            <a:r>
              <a:rPr lang="en-US" i="1" dirty="0"/>
              <a:t>base</a:t>
            </a:r>
            <a:r>
              <a:rPr lang="en-US" dirty="0"/>
              <a:t> class such as </a:t>
            </a:r>
            <a:r>
              <a:rPr lang="en-US" dirty="0" err="1">
                <a:latin typeface="Consolas" panose="020B0609020204030204" pitchFamily="49" charset="0"/>
              </a:rPr>
              <a:t>Linked_list</a:t>
            </a:r>
            <a:r>
              <a:rPr lang="en-US" dirty="0">
                <a:latin typeface="Consolas" panose="020B0609020204030204" pitchFamily="49" charset="0"/>
              </a:rPr>
              <a:t> </a:t>
            </a:r>
            <a:r>
              <a:rPr lang="en-US" dirty="0"/>
              <a:t>with only one member variable, </a:t>
            </a:r>
            <a:r>
              <a:rPr lang="en-US" dirty="0" err="1">
                <a:latin typeface="Consolas" panose="020B0609020204030204" pitchFamily="49" charset="0"/>
              </a:rPr>
              <a:t>p_list_head</a:t>
            </a:r>
            <a:r>
              <a:rPr lang="en-US" dirty="0">
                <a:latin typeface="Consolas" panose="020B0609020204030204" pitchFamily="49" charset="0"/>
              </a:rPr>
              <a:t>_</a:t>
            </a:r>
            <a:r>
              <a:rPr lang="en-US" dirty="0"/>
              <a:t>, it is possible to </a:t>
            </a:r>
            <a:r>
              <a:rPr lang="en-US" i="1" dirty="0"/>
              <a:t>derive </a:t>
            </a:r>
            <a:r>
              <a:rPr lang="en-US" dirty="0"/>
              <a:t>a new class that can:</a:t>
            </a:r>
          </a:p>
          <a:p>
            <a:pPr lvl="2"/>
            <a:r>
              <a:rPr lang="en-US" dirty="0"/>
              <a:t>Include additional member variables and new member functions</a:t>
            </a:r>
          </a:p>
          <a:p>
            <a:pPr lvl="2"/>
            <a:r>
              <a:rPr lang="en-US" dirty="0"/>
              <a:t>Keep some member functions unchanged and as is</a:t>
            </a:r>
          </a:p>
          <a:p>
            <a:pPr lvl="2"/>
            <a:r>
              <a:rPr lang="en-US" dirty="0"/>
              <a:t>Override other member functions by executing extra statements as necessary</a:t>
            </a:r>
          </a:p>
          <a:p>
            <a:pPr lvl="2"/>
            <a:r>
              <a:rPr lang="en-US" dirty="0"/>
              <a:t>Override yet other member functions by completely rewriting them</a:t>
            </a:r>
          </a:p>
          <a:p>
            <a:pPr lvl="2"/>
            <a:endParaRPr lang="en-US" dirty="0"/>
          </a:p>
        </p:txBody>
      </p:sp>
      <p:pic>
        <p:nvPicPr>
          <p:cNvPr id="4" name="Audio 3">
            <a:hlinkClick r:id="" action="ppaction://media"/>
            <a:extLst>
              <a:ext uri="{FF2B5EF4-FFF2-40B4-BE49-F238E27FC236}">
                <a16:creationId xmlns:a16="http://schemas.microsoft.com/office/drawing/2014/main" id="{5AF21A8C-87F1-4B9F-A5F6-3A0C31034E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64586008"/>
      </p:ext>
    </p:extLst>
  </p:cSld>
  <p:clrMapOvr>
    <a:masterClrMapping/>
  </p:clrMapOvr>
  <mc:AlternateContent xmlns:mc="http://schemas.openxmlformats.org/markup-compatibility/2006" xmlns:p14="http://schemas.microsoft.com/office/powerpoint/2010/main">
    <mc:Choice Requires="p14">
      <p:transition spd="slow" p14:dur="2000" advTm="52437"/>
    </mc:Choice>
    <mc:Fallback xmlns="">
      <p:transition spd="slow" advTm="5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The derived class</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We begin with the class declarations</a:t>
            </a:r>
          </a:p>
          <a:p>
            <a:pPr lvl="1"/>
            <a:r>
              <a:rPr lang="en-US" dirty="0"/>
              <a:t>The declaration lets the compiler know </a:t>
            </a:r>
            <a:r>
              <a:rPr lang="en-US" dirty="0" err="1">
                <a:latin typeface="Consolas" panose="020B0609020204030204" pitchFamily="49" charset="0"/>
              </a:rPr>
              <a:t>Sized_linked_list</a:t>
            </a:r>
            <a:r>
              <a:rPr lang="en-US" dirty="0"/>
              <a:t> is a class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Class declarations</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class Node;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500" dirty="0">
                <a:solidFill>
                  <a:prstClr val="black"/>
                </a:solidFill>
                <a:latin typeface="Consolas" panose="020B0609020204030204" pitchFamily="49" charset="0"/>
              </a:rPr>
              <a:t>class </a:t>
            </a:r>
            <a:r>
              <a:rPr lang="en-US" sz="1500" dirty="0" err="1">
                <a:solidFill>
                  <a:prstClr val="black"/>
                </a:solidFill>
                <a:latin typeface="Consolas" panose="020B0609020204030204" pitchFamily="49" charset="0"/>
              </a:rPr>
              <a:t>Linked_list</a:t>
            </a:r>
            <a:r>
              <a:rPr lang="en-US" sz="1500" dirty="0">
                <a:solidFill>
                  <a:prstClr val="black"/>
                </a:solidFill>
                <a:latin typeface="Consolas" panose="020B0609020204030204" pitchFamily="49" charset="0"/>
              </a:rPr>
              <a:t>;</a:t>
            </a: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class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Sized_linked_list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endParaRPr lang="en-US" dirty="0"/>
          </a:p>
        </p:txBody>
      </p:sp>
      <p:pic>
        <p:nvPicPr>
          <p:cNvPr id="4" name="Audio 3">
            <a:hlinkClick r:id="" action="ppaction://media"/>
            <a:extLst>
              <a:ext uri="{FF2B5EF4-FFF2-40B4-BE49-F238E27FC236}">
                <a16:creationId xmlns:a16="http://schemas.microsoft.com/office/drawing/2014/main" id="{14DB2060-4FB4-4443-91F8-6DD95111C1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4760622"/>
      </p:ext>
    </p:extLst>
  </p:cSld>
  <p:clrMapOvr>
    <a:masterClrMapping/>
  </p:clrMapOvr>
  <mc:AlternateContent xmlns:mc="http://schemas.openxmlformats.org/markup-compatibility/2006" xmlns:p14="http://schemas.microsoft.com/office/powerpoint/2010/main">
    <mc:Choice Requires="p14">
      <p:transition spd="slow" p14:dur="2000" advTm="17355"/>
    </mc:Choice>
    <mc:Fallback xmlns="">
      <p:transition spd="slow" advTm="17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9BCE-8484-440A-9276-8E82B08B7F11}"/>
              </a:ext>
            </a:extLst>
          </p:cNvPr>
          <p:cNvSpPr>
            <a:spLocks noGrp="1"/>
          </p:cNvSpPr>
          <p:nvPr>
            <p:ph type="title"/>
          </p:nvPr>
        </p:nvSpPr>
        <p:spPr/>
        <p:txBody>
          <a:bodyPr/>
          <a:lstStyle/>
          <a:p>
            <a:r>
              <a:rPr lang="en-US" dirty="0"/>
              <a:t>The base class</a:t>
            </a:r>
          </a:p>
        </p:txBody>
      </p:sp>
      <p:sp>
        <p:nvSpPr>
          <p:cNvPr id="3" name="Content Placeholder 2">
            <a:extLst>
              <a:ext uri="{FF2B5EF4-FFF2-40B4-BE49-F238E27FC236}">
                <a16:creationId xmlns:a16="http://schemas.microsoft.com/office/drawing/2014/main" id="{B47F548F-BDD3-42E4-99B3-35206A41153E}"/>
              </a:ext>
            </a:extLst>
          </p:cNvPr>
          <p:cNvSpPr>
            <a:spLocks noGrp="1"/>
          </p:cNvSpPr>
          <p:nvPr>
            <p:ph idx="1"/>
          </p:nvPr>
        </p:nvSpPr>
        <p:spPr/>
        <p:txBody>
          <a:bodyPr>
            <a:noAutofit/>
          </a:bodyPr>
          <a:lstStyle/>
          <a:p>
            <a:pPr marL="800100" lvl="2" indent="0">
              <a:buNone/>
            </a:pPr>
            <a:r>
              <a:rPr lang="en-US" sz="1200" dirty="0">
                <a:latin typeface="Consolas" panose="020B0609020204030204" pitchFamily="49" charset="0"/>
              </a:rPr>
              <a:t>class </a:t>
            </a:r>
            <a:r>
              <a:rPr lang="en-US" sz="1200" dirty="0" err="1">
                <a:latin typeface="Consolas" panose="020B0609020204030204" pitchFamily="49" charset="0"/>
              </a:rPr>
              <a:t>Linked_list</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public:</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Linked_list</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a:t>
            </a:r>
            <a:r>
              <a:rPr lang="en-US" sz="1200" dirty="0">
                <a:latin typeface="Consolas" panose="020B0609020204030204" pitchFamily="49" charset="0"/>
              </a:rPr>
              <a:t> ~</a:t>
            </a:r>
            <a:r>
              <a:rPr lang="en-US" sz="1200" dirty="0" err="1">
                <a:latin typeface="Consolas" panose="020B0609020204030204" pitchFamily="49" charset="0"/>
              </a:rPr>
              <a:t>Linked_list</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Linked_list</a:t>
            </a:r>
            <a:r>
              <a:rPr lang="en-US" sz="1200" dirty="0">
                <a:latin typeface="Consolas" panose="020B0609020204030204" pitchFamily="49" charset="0"/>
              </a:rPr>
              <a:t>( </a:t>
            </a:r>
            <a:r>
              <a:rPr lang="en-US" sz="1200" dirty="0" err="1">
                <a:latin typeface="Consolas" panose="020B0609020204030204" pitchFamily="49" charset="0"/>
              </a:rPr>
              <a:t>Linked_list</a:t>
            </a:r>
            <a:r>
              <a:rPr lang="en-US" sz="1200" dirty="0">
                <a:latin typeface="Consolas" panose="020B0609020204030204" pitchFamily="49" charset="0"/>
              </a:rPr>
              <a:t> const &amp;original ) = delete;</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Linked_list</a:t>
            </a:r>
            <a:r>
              <a:rPr lang="en-US" sz="1200" dirty="0">
                <a:latin typeface="Consolas" panose="020B0609020204030204" pitchFamily="49" charset="0"/>
              </a:rPr>
              <a:t>( </a:t>
            </a:r>
            <a:r>
              <a:rPr lang="en-US" sz="1200" dirty="0" err="1">
                <a:latin typeface="Consolas" panose="020B0609020204030204" pitchFamily="49" charset="0"/>
              </a:rPr>
              <a:t>Linked_list</a:t>
            </a:r>
            <a:r>
              <a:rPr lang="en-US" sz="1200" dirty="0">
                <a:latin typeface="Consolas" panose="020B0609020204030204" pitchFamily="49" charset="0"/>
              </a:rPr>
              <a:t>      &amp;&amp;original ) = delete;</a:t>
            </a: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 </a:t>
            </a:r>
            <a:r>
              <a:rPr lang="en-US" sz="1200" dirty="0" err="1">
                <a:latin typeface="Consolas" panose="020B0609020204030204" pitchFamily="49" charset="0"/>
              </a:rPr>
              <a:t>Linked_list</a:t>
            </a:r>
            <a:r>
              <a:rPr lang="en-US" sz="1200" dirty="0">
                <a:latin typeface="Consolas" panose="020B0609020204030204" pitchFamily="49" charset="0"/>
              </a:rPr>
              <a:t> &amp;operator=(</a:t>
            </a:r>
            <a:r>
              <a:rPr lang="en-US" sz="1200" dirty="0" err="1">
                <a:latin typeface="Consolas" panose="020B0609020204030204" pitchFamily="49" charset="0"/>
              </a:rPr>
              <a:t>Linked_list</a:t>
            </a:r>
            <a:r>
              <a:rPr lang="en-US" sz="1200" dirty="0">
                <a:latin typeface="Consolas" panose="020B0609020204030204" pitchFamily="49" charset="0"/>
              </a:rPr>
              <a:t> const &amp;</a:t>
            </a:r>
            <a:r>
              <a:rPr lang="en-US" sz="1200" dirty="0" err="1">
                <a:latin typeface="Consolas" panose="020B0609020204030204" pitchFamily="49" charset="0"/>
              </a:rPr>
              <a:t>rhs</a:t>
            </a:r>
            <a:r>
              <a:rPr lang="en-US" sz="1200" dirty="0">
                <a:latin typeface="Consolas" panose="020B0609020204030204" pitchFamily="49" charset="0"/>
              </a:rPr>
              <a:t> ) = delete;</a:t>
            </a: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 </a:t>
            </a:r>
            <a:r>
              <a:rPr lang="en-US" sz="1200" dirty="0" err="1">
                <a:latin typeface="Consolas" panose="020B0609020204030204" pitchFamily="49" charset="0"/>
              </a:rPr>
              <a:t>Linked_list</a:t>
            </a:r>
            <a:r>
              <a:rPr lang="en-US" sz="1200" dirty="0">
                <a:latin typeface="Consolas" panose="020B0609020204030204" pitchFamily="49" charset="0"/>
              </a:rPr>
              <a:t> &amp;operator=(</a:t>
            </a:r>
            <a:r>
              <a:rPr lang="en-US" sz="1200" dirty="0" err="1">
                <a:latin typeface="Consolas" panose="020B0609020204030204" pitchFamily="49" charset="0"/>
              </a:rPr>
              <a:t>Linked_list</a:t>
            </a:r>
            <a:r>
              <a:rPr lang="en-US" sz="1200" dirty="0">
                <a:latin typeface="Consolas" panose="020B0609020204030204" pitchFamily="49" charset="0"/>
              </a:rPr>
              <a:t>      &amp;&amp;</a:t>
            </a:r>
            <a:r>
              <a:rPr lang="en-US" sz="1200" dirty="0" err="1">
                <a:latin typeface="Consolas" panose="020B0609020204030204" pitchFamily="49" charset="0"/>
              </a:rPr>
              <a:t>rhs</a:t>
            </a:r>
            <a:r>
              <a:rPr lang="en-US" sz="1200" dirty="0">
                <a:latin typeface="Consolas" panose="020B0609020204030204" pitchFamily="49" charset="0"/>
              </a:rPr>
              <a:t> ) = delete;</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a:t>
            </a:r>
            <a:r>
              <a:rPr lang="en-US" sz="1200" dirty="0">
                <a:latin typeface="Consolas" panose="020B0609020204030204" pitchFamily="49" charset="0"/>
              </a:rPr>
              <a:t> double front() const;</a:t>
            </a: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a:t>
            </a:r>
            <a:r>
              <a:rPr lang="en-US" sz="1200" dirty="0">
                <a:latin typeface="Consolas" panose="020B0609020204030204" pitchFamily="49" charset="0"/>
              </a:rPr>
              <a:t> bool empty() const;</a:t>
            </a: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a:t>
            </a:r>
            <a:r>
              <a:rPr lang="en-US" sz="1200" dirty="0">
                <a:latin typeface="Consolas" panose="020B0609020204030204" pitchFamily="49" charset="0"/>
              </a:rPr>
              <a:t> std::</a:t>
            </a:r>
            <a:r>
              <a:rPr lang="en-US" sz="1200" dirty="0" err="1">
                <a:latin typeface="Consolas" panose="020B0609020204030204" pitchFamily="49" charset="0"/>
              </a:rPr>
              <a:t>size_t</a:t>
            </a:r>
            <a:r>
              <a:rPr lang="en-US" sz="1200" dirty="0">
                <a:latin typeface="Consolas" panose="020B0609020204030204" pitchFamily="49" charset="0"/>
              </a:rPr>
              <a:t> size() const;</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a:t>
            </a:r>
            <a:r>
              <a:rPr lang="en-US" sz="1200" dirty="0">
                <a:latin typeface="Consolas" panose="020B0609020204030204" pitchFamily="49" charset="0"/>
              </a:rPr>
              <a:t> void </a:t>
            </a:r>
            <a:r>
              <a:rPr lang="en-US" sz="1200" dirty="0" err="1">
                <a:latin typeface="Consolas" panose="020B0609020204030204" pitchFamily="49" charset="0"/>
              </a:rPr>
              <a:t>push_front</a:t>
            </a:r>
            <a:r>
              <a:rPr lang="en-US" sz="1200" dirty="0">
                <a:latin typeface="Consolas" panose="020B0609020204030204" pitchFamily="49" charset="0"/>
              </a:rPr>
              <a:t>( double </a:t>
            </a:r>
            <a:r>
              <a:rPr lang="en-US" sz="1200" dirty="0" err="1">
                <a:latin typeface="Consolas" panose="020B0609020204030204" pitchFamily="49" charset="0"/>
              </a:rPr>
              <a:t>new_value</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a:t>
            </a:r>
            <a:r>
              <a:rPr lang="en-US" sz="1200" dirty="0">
                <a:latin typeface="Consolas" panose="020B0609020204030204" pitchFamily="49" charset="0"/>
              </a:rPr>
              <a:t> void </a:t>
            </a:r>
            <a:r>
              <a:rPr lang="en-US" sz="1200" dirty="0" err="1">
                <a:latin typeface="Consolas" panose="020B0609020204030204" pitchFamily="49" charset="0"/>
              </a:rPr>
              <a:t>pop_front</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b="1" dirty="0">
                <a:solidFill>
                  <a:srgbClr val="FF0000"/>
                </a:solidFill>
                <a:latin typeface="Consolas" panose="020B0609020204030204" pitchFamily="49" charset="0"/>
              </a:rPr>
              <a:t>virtual</a:t>
            </a:r>
            <a:r>
              <a:rPr lang="en-US" sz="1200" dirty="0">
                <a:latin typeface="Consolas" panose="020B0609020204030204" pitchFamily="49" charset="0"/>
              </a:rPr>
              <a:t> void clear();</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private:</a:t>
            </a:r>
          </a:p>
          <a:p>
            <a:pPr marL="800100" lvl="2" indent="0">
              <a:buNone/>
            </a:pPr>
            <a:r>
              <a:rPr lang="en-US" sz="1200" dirty="0">
                <a:latin typeface="Consolas" panose="020B0609020204030204" pitchFamily="49" charset="0"/>
              </a:rPr>
              <a:t>        Node *</a:t>
            </a:r>
            <a:r>
              <a:rPr lang="en-US" sz="1200" dirty="0" err="1">
                <a:latin typeface="Consolas" panose="020B0609020204030204" pitchFamily="49" charset="0"/>
              </a:rPr>
              <a:t>p_list_head</a:t>
            </a:r>
            <a:r>
              <a:rPr lang="en-US" sz="1200" dirty="0">
                <a:latin typeface="Consolas" panose="020B0609020204030204" pitchFamily="49" charset="0"/>
              </a:rPr>
              <a:t>_;</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friend std::</a:t>
            </a:r>
            <a:r>
              <a:rPr lang="en-US" sz="1200" dirty="0" err="1">
                <a:latin typeface="Consolas" panose="020B0609020204030204" pitchFamily="49" charset="0"/>
              </a:rPr>
              <a:t>ostream</a:t>
            </a:r>
            <a:r>
              <a:rPr lang="en-US" sz="1200" dirty="0">
                <a:latin typeface="Consolas" panose="020B0609020204030204" pitchFamily="49" charset="0"/>
              </a:rPr>
              <a:t> &amp;operator&lt;&lt;( std::</a:t>
            </a:r>
            <a:r>
              <a:rPr lang="en-US" sz="1200" dirty="0" err="1">
                <a:latin typeface="Consolas" panose="020B0609020204030204" pitchFamily="49" charset="0"/>
              </a:rPr>
              <a:t>ostream</a:t>
            </a:r>
            <a:r>
              <a:rPr lang="en-US" sz="1200" dirty="0">
                <a:latin typeface="Consolas" panose="020B0609020204030204" pitchFamily="49" charset="0"/>
              </a:rPr>
              <a:t> &amp;out,</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Linked_list</a:t>
            </a:r>
            <a:r>
              <a:rPr lang="en-US" sz="1200" dirty="0">
                <a:latin typeface="Consolas" panose="020B0609020204030204" pitchFamily="49" charset="0"/>
              </a:rPr>
              <a:t> const &amp;list );</a:t>
            </a:r>
          </a:p>
          <a:p>
            <a:pPr marL="800100" lvl="2" indent="0">
              <a:buNone/>
            </a:pPr>
            <a:r>
              <a:rPr lang="en-US" sz="1200" dirty="0">
                <a:latin typeface="Consolas" panose="020B0609020204030204" pitchFamily="49" charset="0"/>
              </a:rPr>
              <a:t>};</a:t>
            </a:r>
          </a:p>
        </p:txBody>
      </p:sp>
      <p:sp>
        <p:nvSpPr>
          <p:cNvPr id="4" name="TextBox 3">
            <a:extLst>
              <a:ext uri="{FF2B5EF4-FFF2-40B4-BE49-F238E27FC236}">
                <a16:creationId xmlns:a16="http://schemas.microsoft.com/office/drawing/2014/main" id="{6890897C-3257-42C0-A96E-359D1CC5A037}"/>
              </a:ext>
            </a:extLst>
          </p:cNvPr>
          <p:cNvSpPr txBox="1"/>
          <p:nvPr/>
        </p:nvSpPr>
        <p:spPr>
          <a:xfrm>
            <a:off x="3718247" y="1246257"/>
            <a:ext cx="3950097" cy="707886"/>
          </a:xfrm>
          <a:prstGeom prst="rect">
            <a:avLst/>
          </a:prstGeom>
          <a:noFill/>
        </p:spPr>
        <p:txBody>
          <a:bodyPr wrap="square" rtlCol="0">
            <a:spAutoFit/>
          </a:bodyPr>
          <a:lstStyle/>
          <a:p>
            <a:r>
              <a:rPr lang="en-US" sz="2000" dirty="0">
                <a:solidFill>
                  <a:srgbClr val="0070C0"/>
                </a:solidFill>
                <a:latin typeface="Georgia" panose="02040502050405020303" pitchFamily="18" charset="0"/>
              </a:rPr>
              <a:t>Declare all member functions and the destructor to be virtual</a:t>
            </a:r>
          </a:p>
        </p:txBody>
      </p:sp>
      <p:sp>
        <p:nvSpPr>
          <p:cNvPr id="7" name="Rectangle: Rounded Corners 6">
            <a:extLst>
              <a:ext uri="{FF2B5EF4-FFF2-40B4-BE49-F238E27FC236}">
                <a16:creationId xmlns:a16="http://schemas.microsoft.com/office/drawing/2014/main" id="{4F14DB6A-7014-47F4-AEE4-CFDDEDD4C1D5}"/>
              </a:ext>
            </a:extLst>
          </p:cNvPr>
          <p:cNvSpPr/>
          <p:nvPr/>
        </p:nvSpPr>
        <p:spPr>
          <a:xfrm>
            <a:off x="1907704" y="2852936"/>
            <a:ext cx="792088" cy="23042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554F2CF-86B2-47FE-B523-8914FD2CF84D}"/>
              </a:ext>
            </a:extLst>
          </p:cNvPr>
          <p:cNvSpPr/>
          <p:nvPr/>
        </p:nvSpPr>
        <p:spPr>
          <a:xfrm>
            <a:off x="1928302" y="2288302"/>
            <a:ext cx="79208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C0C66BDC-7BCA-4258-9338-1DA945C51EE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2128211"/>
      </p:ext>
    </p:extLst>
  </p:cSld>
  <p:clrMapOvr>
    <a:masterClrMapping/>
  </p:clrMapOvr>
  <mc:AlternateContent xmlns:mc="http://schemas.openxmlformats.org/markup-compatibility/2006">
    <mc:Choice xmlns:p14="http://schemas.microsoft.com/office/powerpoint/2010/main" Requires="p14">
      <p:transition spd="slow" p14:dur="2000" advTm="36104"/>
    </mc:Choice>
    <mc:Fallback>
      <p:transition spd="slow" advTm="3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4" grpId="0"/>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1805-F3C8-4A48-8687-40439FECE009}"/>
              </a:ext>
            </a:extLst>
          </p:cNvPr>
          <p:cNvSpPr>
            <a:spLocks noGrp="1"/>
          </p:cNvSpPr>
          <p:nvPr>
            <p:ph type="title"/>
          </p:nvPr>
        </p:nvSpPr>
        <p:spPr/>
        <p:txBody>
          <a:bodyPr/>
          <a:lstStyle/>
          <a:p>
            <a:r>
              <a:rPr lang="en-US" dirty="0"/>
              <a:t>The derived class</a:t>
            </a:r>
          </a:p>
        </p:txBody>
      </p:sp>
      <p:sp>
        <p:nvSpPr>
          <p:cNvPr id="3" name="Content Placeholder 2">
            <a:extLst>
              <a:ext uri="{FF2B5EF4-FFF2-40B4-BE49-F238E27FC236}">
                <a16:creationId xmlns:a16="http://schemas.microsoft.com/office/drawing/2014/main" id="{C6006DCC-BD23-43F6-8D6D-DE9ED50434AE}"/>
              </a:ext>
            </a:extLst>
          </p:cNvPr>
          <p:cNvSpPr>
            <a:spLocks noGrp="1"/>
          </p:cNvSpPr>
          <p:nvPr>
            <p:ph idx="1"/>
          </p:nvPr>
        </p:nvSpPr>
        <p:spPr>
          <a:xfrm>
            <a:off x="457200" y="1600200"/>
            <a:ext cx="8686800" cy="4525963"/>
          </a:xfrm>
        </p:spPr>
        <p:txBody>
          <a:bodyPr/>
          <a:lstStyle/>
          <a:p>
            <a:r>
              <a:rPr lang="en-US" dirty="0"/>
              <a:t>Next, we define the derived class</a:t>
            </a:r>
          </a:p>
          <a:p>
            <a:pPr lvl="1"/>
            <a:r>
              <a:rPr lang="en-US" dirty="0"/>
              <a:t>We indicate this class is derived from the linked list class</a:t>
            </a:r>
          </a:p>
          <a:p>
            <a:pPr lvl="1"/>
            <a:r>
              <a:rPr lang="en-US" dirty="0"/>
              <a:t>We add new member variables as appropriate</a:t>
            </a:r>
          </a:p>
          <a:p>
            <a:pPr lvl="1"/>
            <a:r>
              <a:rPr lang="en-US" dirty="0"/>
              <a:t>Only re-declare member functions you intend to change</a:t>
            </a:r>
          </a:p>
          <a:p>
            <a:pPr lvl="1"/>
            <a:r>
              <a:rPr lang="en-US" dirty="0"/>
              <a:t>We are not introducing any new member functions here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class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Sized_linked_list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public </a:t>
            </a: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Linked_list</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public:</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Sized_linked_list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virtual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size() const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override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virtual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push_front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double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new_value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override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virtual</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void </a:t>
            </a:r>
            <a:r>
              <a:rPr kumimoji="0" lang="en-US" sz="15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pop_front</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override</a:t>
            </a: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private:</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std::</a:t>
            </a: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size_t</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 </a:t>
            </a:r>
            <a:r>
              <a:rPr kumimoji="0" lang="en-US" sz="1500" b="1" i="0" u="none" strike="noStrike" kern="1200" cap="none" spc="0" normalizeH="0" baseline="0" noProof="0" dirty="0" err="1">
                <a:ln>
                  <a:noFill/>
                </a:ln>
                <a:solidFill>
                  <a:srgbClr val="FF0000"/>
                </a:solidFill>
                <a:effectLst/>
                <a:uLnTx/>
                <a:uFillTx/>
                <a:latin typeface="Consolas" panose="020B0609020204030204" pitchFamily="49" charset="0"/>
                <a:ea typeface="+mn-ea"/>
                <a:cs typeface="Arial" pitchFamily="34" charset="0"/>
              </a:rPr>
              <a:t>list_size</a:t>
            </a:r>
            <a:r>
              <a:rPr kumimoji="0" lang="en-US" sz="1500" b="1"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_;</a:t>
            </a:r>
          </a:p>
          <a:p>
            <a:pPr marL="80010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endParaRPr lang="en-US" dirty="0"/>
          </a:p>
        </p:txBody>
      </p:sp>
      <p:sp>
        <p:nvSpPr>
          <p:cNvPr id="8" name="Rectangle: Rounded Corners 7">
            <a:extLst>
              <a:ext uri="{FF2B5EF4-FFF2-40B4-BE49-F238E27FC236}">
                <a16:creationId xmlns:a16="http://schemas.microsoft.com/office/drawing/2014/main" id="{7186DEFD-CE55-41FF-82D0-9480B0F795B7}"/>
              </a:ext>
            </a:extLst>
          </p:cNvPr>
          <p:cNvSpPr/>
          <p:nvPr/>
        </p:nvSpPr>
        <p:spPr>
          <a:xfrm>
            <a:off x="1283078" y="3355322"/>
            <a:ext cx="4801090"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BBBCA2F-10B9-4792-8398-5EA7ABC67D89}"/>
              </a:ext>
            </a:extLst>
          </p:cNvPr>
          <p:cNvSpPr/>
          <p:nvPr/>
        </p:nvSpPr>
        <p:spPr>
          <a:xfrm>
            <a:off x="2148009" y="6105239"/>
            <a:ext cx="2544561"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4539520-B7BB-4904-A323-A3C0F41B259B}"/>
              </a:ext>
            </a:extLst>
          </p:cNvPr>
          <p:cNvSpPr/>
          <p:nvPr/>
        </p:nvSpPr>
        <p:spPr>
          <a:xfrm>
            <a:off x="2076000" y="4442248"/>
            <a:ext cx="5808368" cy="11470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D7052BD-2759-4041-B881-EA66E4ED56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86726695"/>
      </p:ext>
    </p:extLst>
  </p:cSld>
  <p:clrMapOvr>
    <a:masterClrMapping/>
  </p:clrMapOvr>
  <mc:AlternateContent xmlns:mc="http://schemas.openxmlformats.org/markup-compatibility/2006" xmlns:p14="http://schemas.microsoft.com/office/powerpoint/2010/main">
    <mc:Choice Requires="p14">
      <p:transition spd="slow" p14:dur="2000" advTm="110710"/>
    </mc:Choice>
    <mc:Fallback xmlns="">
      <p:transition spd="slow" advTm="110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8" grpId="0" animBg="1"/>
      <p:bldP spid="8" grpId="1" animBg="1"/>
      <p:bldP spid="9" grpId="0" animBg="1"/>
      <p:bldP spid="9" grpId="1" animBg="1"/>
      <p:bldP spid="10" grpId="0" animBg="1"/>
      <p:bldP spid="10"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4|16.3|6.5"/>
</p:tagLst>
</file>

<file path=ppt/tags/tag10.xml><?xml version="1.0" encoding="utf-8"?>
<p:tagLst xmlns:a="http://schemas.openxmlformats.org/drawingml/2006/main" xmlns:r="http://schemas.openxmlformats.org/officeDocument/2006/relationships" xmlns:p="http://schemas.openxmlformats.org/presentationml/2006/main">
  <p:tag name="TIMING" val="|6.2|19.3"/>
</p:tagLst>
</file>

<file path=ppt/tags/tag11.xml><?xml version="1.0" encoding="utf-8"?>
<p:tagLst xmlns:a="http://schemas.openxmlformats.org/drawingml/2006/main" xmlns:r="http://schemas.openxmlformats.org/officeDocument/2006/relationships" xmlns:p="http://schemas.openxmlformats.org/presentationml/2006/main">
  <p:tag name="TIMING" val="|14.8|15.4|11.3|18.2"/>
</p:tagLst>
</file>

<file path=ppt/tags/tag12.xml><?xml version="1.0" encoding="utf-8"?>
<p:tagLst xmlns:a="http://schemas.openxmlformats.org/drawingml/2006/main" xmlns:r="http://schemas.openxmlformats.org/officeDocument/2006/relationships" xmlns:p="http://schemas.openxmlformats.org/presentationml/2006/main">
  <p:tag name="TIMING" val="|7.8|14.9|6.8|8.3|15.5"/>
</p:tagLst>
</file>

<file path=ppt/tags/tag13.xml><?xml version="1.0" encoding="utf-8"?>
<p:tagLst xmlns:a="http://schemas.openxmlformats.org/drawingml/2006/main" xmlns:r="http://schemas.openxmlformats.org/officeDocument/2006/relationships" xmlns:p="http://schemas.openxmlformats.org/presentationml/2006/main">
  <p:tag name="TIMING" val="|8|19.1"/>
</p:tagLst>
</file>

<file path=ppt/tags/tag14.xml><?xml version="1.0" encoding="utf-8"?>
<p:tagLst xmlns:a="http://schemas.openxmlformats.org/drawingml/2006/main" xmlns:r="http://schemas.openxmlformats.org/officeDocument/2006/relationships" xmlns:p="http://schemas.openxmlformats.org/presentationml/2006/main">
  <p:tag name="TIMING" val="|23.9|87.2"/>
</p:tagLst>
</file>

<file path=ppt/tags/tag15.xml><?xml version="1.0" encoding="utf-8"?>
<p:tagLst xmlns:a="http://schemas.openxmlformats.org/drawingml/2006/main" xmlns:r="http://schemas.openxmlformats.org/officeDocument/2006/relationships" xmlns:p="http://schemas.openxmlformats.org/presentationml/2006/main">
  <p:tag name="TIMING" val="|12.8"/>
</p:tagLst>
</file>

<file path=ppt/tags/tag16.xml><?xml version="1.0" encoding="utf-8"?>
<p:tagLst xmlns:a="http://schemas.openxmlformats.org/drawingml/2006/main" xmlns:r="http://schemas.openxmlformats.org/officeDocument/2006/relationships" xmlns:p="http://schemas.openxmlformats.org/presentationml/2006/main">
  <p:tag name="TIMING" val="|33.4|9.6|11.6|14.3|3.2|6.3"/>
</p:tagLst>
</file>

<file path=ppt/tags/tag17.xml><?xml version="1.0" encoding="utf-8"?>
<p:tagLst xmlns:a="http://schemas.openxmlformats.org/drawingml/2006/main" xmlns:r="http://schemas.openxmlformats.org/officeDocument/2006/relationships" xmlns:p="http://schemas.openxmlformats.org/presentationml/2006/main">
  <p:tag name="TIMING" val="|15.2"/>
</p:tagLst>
</file>

<file path=ppt/tags/tag18.xml><?xml version="1.0" encoding="utf-8"?>
<p:tagLst xmlns:a="http://schemas.openxmlformats.org/drawingml/2006/main" xmlns:r="http://schemas.openxmlformats.org/officeDocument/2006/relationships" xmlns:p="http://schemas.openxmlformats.org/presentationml/2006/main">
  <p:tag name="TIMING" val="|71.3|9.1"/>
</p:tagLst>
</file>

<file path=ppt/tags/tag2.xml><?xml version="1.0" encoding="utf-8"?>
<p:tagLst xmlns:a="http://schemas.openxmlformats.org/drawingml/2006/main" xmlns:r="http://schemas.openxmlformats.org/officeDocument/2006/relationships" xmlns:p="http://schemas.openxmlformats.org/presentationml/2006/main">
  <p:tag name="TIMING" val="|8.3|4.9|12.9|53.4|24.1"/>
</p:tagLst>
</file>

<file path=ppt/tags/tag3.xml><?xml version="1.0" encoding="utf-8"?>
<p:tagLst xmlns:a="http://schemas.openxmlformats.org/drawingml/2006/main" xmlns:r="http://schemas.openxmlformats.org/officeDocument/2006/relationships" xmlns:p="http://schemas.openxmlformats.org/presentationml/2006/main">
  <p:tag name="TIMING" val="|14.8|15.4|11.3|18.2"/>
</p:tagLst>
</file>

<file path=ppt/tags/tag4.xml><?xml version="1.0" encoding="utf-8"?>
<p:tagLst xmlns:a="http://schemas.openxmlformats.org/drawingml/2006/main" xmlns:r="http://schemas.openxmlformats.org/officeDocument/2006/relationships" xmlns:p="http://schemas.openxmlformats.org/presentationml/2006/main">
  <p:tag name="TIMING" val="|6.9|16.8|5.3|6.4|8.1"/>
</p:tagLst>
</file>

<file path=ppt/tags/tag5.xml><?xml version="1.0" encoding="utf-8"?>
<p:tagLst xmlns:a="http://schemas.openxmlformats.org/drawingml/2006/main" xmlns:r="http://schemas.openxmlformats.org/officeDocument/2006/relationships" xmlns:p="http://schemas.openxmlformats.org/presentationml/2006/main">
  <p:tag name="TIMING" val="|9.1"/>
</p:tagLst>
</file>

<file path=ppt/tags/tag6.xml><?xml version="1.0" encoding="utf-8"?>
<p:tagLst xmlns:a="http://schemas.openxmlformats.org/drawingml/2006/main" xmlns:r="http://schemas.openxmlformats.org/officeDocument/2006/relationships" xmlns:p="http://schemas.openxmlformats.org/presentationml/2006/main">
  <p:tag name="TIMING" val="|5.9|37.1|15.4|40.2"/>
</p:tagLst>
</file>

<file path=ppt/tags/tag7.xml><?xml version="1.0" encoding="utf-8"?>
<p:tagLst xmlns:a="http://schemas.openxmlformats.org/drawingml/2006/main" xmlns:r="http://schemas.openxmlformats.org/officeDocument/2006/relationships" xmlns:p="http://schemas.openxmlformats.org/presentationml/2006/main">
  <p:tag name="TIMING" val="|10.4|11.4|7.9"/>
</p:tagLst>
</file>

<file path=ppt/tags/tag8.xml><?xml version="1.0" encoding="utf-8"?>
<p:tagLst xmlns:a="http://schemas.openxmlformats.org/drawingml/2006/main" xmlns:r="http://schemas.openxmlformats.org/officeDocument/2006/relationships" xmlns:p="http://schemas.openxmlformats.org/presentationml/2006/main">
  <p:tag name="TIMING" val="|23.9|23.9"/>
</p:tagLst>
</file>

<file path=ppt/tags/tag9.xml><?xml version="1.0" encoding="utf-8"?>
<p:tagLst xmlns:a="http://schemas.openxmlformats.org/drawingml/2006/main" xmlns:r="http://schemas.openxmlformats.org/officeDocument/2006/relationships" xmlns:p="http://schemas.openxmlformats.org/presentationml/2006/main">
  <p:tag name="TIMING" val="|3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103417</TotalTime>
  <Words>2648</Words>
  <Application>Microsoft Office PowerPoint</Application>
  <PresentationFormat>On-screen Show (4:3)</PresentationFormat>
  <Paragraphs>363</Paragraphs>
  <Slides>30</Slides>
  <Notes>0</Notes>
  <HiddenSlides>0</HiddenSlides>
  <MMClips>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Consolas</vt:lpstr>
      <vt:lpstr>Constantia</vt:lpstr>
      <vt:lpstr>Georgia</vt:lpstr>
      <vt:lpstr>Times New Roman</vt:lpstr>
      <vt:lpstr>Custom Design</vt:lpstr>
      <vt:lpstr>Inheritance</vt:lpstr>
      <vt:lpstr>Outline</vt:lpstr>
      <vt:lpstr>Re-use of code</vt:lpstr>
      <vt:lpstr>Extending the functionality of a class</vt:lpstr>
      <vt:lpstr>Extending the functionality of a class</vt:lpstr>
      <vt:lpstr>Extending the functionality of a class</vt:lpstr>
      <vt:lpstr>The derived class</vt:lpstr>
      <vt:lpstr>The base class</vt:lpstr>
      <vt:lpstr>The derived class</vt:lpstr>
      <vt:lpstr>Constructors and destructors</vt:lpstr>
      <vt:lpstr>Overriding member functions</vt:lpstr>
      <vt:lpstr>Adding to existing functionality</vt:lpstr>
      <vt:lpstr>Example</vt:lpstr>
      <vt:lpstr>Example</vt:lpstr>
      <vt:lpstr>Extending the functionality of a class</vt:lpstr>
      <vt:lpstr>The derived class</vt:lpstr>
      <vt:lpstr>Constructors and destructors</vt:lpstr>
      <vt:lpstr>Adding new member functions</vt:lpstr>
      <vt:lpstr>Adding to existing functionality</vt:lpstr>
      <vt:lpstr>Accessing private member variables</vt:lpstr>
      <vt:lpstr>Private member variables and inheritance</vt:lpstr>
      <vt:lpstr>Making private members protected</vt:lpstr>
      <vt:lpstr>Adding protected access</vt:lpstr>
      <vt:lpstr>Adding protected access</vt:lpstr>
      <vt:lpstr>Adding protected access</vt:lpstr>
      <vt:lpstr>Showing the relationship</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1781</cp:revision>
  <dcterms:created xsi:type="dcterms:W3CDTF">2009-09-11T23:00:44Z</dcterms:created>
  <dcterms:modified xsi:type="dcterms:W3CDTF">2020-11-23T09:23:38Z</dcterms:modified>
</cp:coreProperties>
</file>